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9" r:id="rId2"/>
    <p:sldId id="260" r:id="rId3"/>
    <p:sldId id="265" r:id="rId4"/>
    <p:sldId id="267" r:id="rId5"/>
    <p:sldId id="264" r:id="rId6"/>
    <p:sldId id="263" r:id="rId7"/>
    <p:sldId id="270" r:id="rId8"/>
    <p:sldId id="274" r:id="rId9"/>
    <p:sldId id="262" r:id="rId10"/>
    <p:sldId id="268" r:id="rId11"/>
    <p:sldId id="271" r:id="rId12"/>
    <p:sldId id="269" r:id="rId13"/>
    <p:sldId id="275" r:id="rId14"/>
    <p:sldId id="266" r:id="rId15"/>
    <p:sldId id="276" r:id="rId16"/>
    <p:sldId id="273" r:id="rId17"/>
    <p:sldId id="258" r:id="rId18"/>
    <p:sldId id="272" r:id="rId19"/>
    <p:sldId id="257" r:id="rId20"/>
    <p:sldId id="261" r:id="rId21"/>
    <p:sldId id="280"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34C6D1-0B8C-2D4C-A5BF-962D7D46DE34}" type="datetimeFigureOut">
              <a:rPr lang="en-US" smtClean="0"/>
              <a:t>11/18/22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0B2309-645A-2F45-AFE5-40FD5F2847A4}" type="slidenum">
              <a:rPr lang="en-US" smtClean="0"/>
              <a:t>‹#›</a:t>
            </a:fld>
            <a:endParaRPr lang="en-US"/>
          </a:p>
        </p:txBody>
      </p:sp>
    </p:spTree>
    <p:extLst>
      <p:ext uri="{BB962C8B-B14F-4D97-AF65-F5344CB8AC3E}">
        <p14:creationId xmlns:p14="http://schemas.microsoft.com/office/powerpoint/2010/main" val="21178132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13796-20CF-AE48-A222-3233CC3998AA}" type="datetimeFigureOut">
              <a:rPr lang="en-US" smtClean="0"/>
              <a:t>11/18/22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778708-8836-A144-B61B-FF190268D1FB}" type="slidenum">
              <a:rPr lang="en-US" smtClean="0"/>
              <a:t>‹#›</a:t>
            </a:fld>
            <a:endParaRPr lang="en-US"/>
          </a:p>
        </p:txBody>
      </p:sp>
    </p:spTree>
    <p:extLst>
      <p:ext uri="{BB962C8B-B14F-4D97-AF65-F5344CB8AC3E}">
        <p14:creationId xmlns:p14="http://schemas.microsoft.com/office/powerpoint/2010/main" val="2145544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E0E5344-BFE2-D046-9959-EBF22E641ED3}" type="datetime1">
              <a:rPr lang="en-GB" smtClean="0"/>
              <a:t>18/11/2022</a:t>
            </a:fld>
            <a:endParaRPr lang="en-US"/>
          </a:p>
        </p:txBody>
      </p:sp>
      <p:sp>
        <p:nvSpPr>
          <p:cNvPr id="5" name="Footer Placeholder 4"/>
          <p:cNvSpPr>
            <a:spLocks noGrp="1"/>
          </p:cNvSpPr>
          <p:nvPr>
            <p:ph type="ftr" sz="quarter" idx="11"/>
          </p:nvPr>
        </p:nvSpPr>
        <p:spPr/>
        <p:txBody>
          <a:bodyPr/>
          <a:lstStyle/>
          <a:p>
            <a:r>
              <a:rPr lang="en-US"/>
              <a:t>Nicola Terry, Cambridge Carbon Footprint</a:t>
            </a:r>
          </a:p>
        </p:txBody>
      </p:sp>
      <p:sp>
        <p:nvSpPr>
          <p:cNvPr id="6" name="Slide Number Placeholder 5"/>
          <p:cNvSpPr>
            <a:spLocks noGrp="1"/>
          </p:cNvSpPr>
          <p:nvPr>
            <p:ph type="sldNum" sz="quarter" idx="12"/>
          </p:nvPr>
        </p:nvSpPr>
        <p:spPr/>
        <p:txBody>
          <a:bodyPr/>
          <a:lstStyle/>
          <a:p>
            <a:fld id="{208D5565-2647-F847-BDCB-6CFDAFB7F2F9}" type="slidenum">
              <a:rPr lang="en-US" smtClean="0"/>
              <a:t>‹#›</a:t>
            </a:fld>
            <a:endParaRPr lang="en-US"/>
          </a:p>
        </p:txBody>
      </p:sp>
    </p:spTree>
    <p:extLst>
      <p:ext uri="{BB962C8B-B14F-4D97-AF65-F5344CB8AC3E}">
        <p14:creationId xmlns:p14="http://schemas.microsoft.com/office/powerpoint/2010/main" val="117896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70C455A-BC90-F64E-AF86-3B49E948ABD7}" type="datetime1">
              <a:rPr lang="en-GB" smtClean="0"/>
              <a:t>18/11/2022</a:t>
            </a:fld>
            <a:endParaRPr lang="en-US"/>
          </a:p>
        </p:txBody>
      </p:sp>
      <p:sp>
        <p:nvSpPr>
          <p:cNvPr id="6" name="Footer Placeholder 5"/>
          <p:cNvSpPr>
            <a:spLocks noGrp="1"/>
          </p:cNvSpPr>
          <p:nvPr>
            <p:ph type="ftr" sz="quarter" idx="11"/>
          </p:nvPr>
        </p:nvSpPr>
        <p:spPr/>
        <p:txBody>
          <a:bodyPr/>
          <a:lstStyle/>
          <a:p>
            <a:r>
              <a:rPr lang="en-US"/>
              <a:t>Nicola Terry, Cambridge Carbon Footprint</a:t>
            </a:r>
          </a:p>
        </p:txBody>
      </p:sp>
      <p:sp>
        <p:nvSpPr>
          <p:cNvPr id="7" name="Slide Number Placeholder 6"/>
          <p:cNvSpPr>
            <a:spLocks noGrp="1"/>
          </p:cNvSpPr>
          <p:nvPr>
            <p:ph type="sldNum" sz="quarter" idx="12"/>
          </p:nvPr>
        </p:nvSpPr>
        <p:spPr/>
        <p:txBody>
          <a:bodyPr/>
          <a:lstStyle/>
          <a:p>
            <a:fld id="{208D5565-2647-F847-BDCB-6CFDAFB7F2F9}" type="slidenum">
              <a:rPr lang="en-US" smtClean="0"/>
              <a:t>‹#›</a:t>
            </a:fld>
            <a:endParaRPr lang="en-US"/>
          </a:p>
        </p:txBody>
      </p:sp>
    </p:spTree>
    <p:extLst>
      <p:ext uri="{BB962C8B-B14F-4D97-AF65-F5344CB8AC3E}">
        <p14:creationId xmlns:p14="http://schemas.microsoft.com/office/powerpoint/2010/main" val="135539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A39DC6E-E976-934F-AC33-4175EEBD3A36}" type="datetime1">
              <a:rPr lang="en-GB" smtClean="0"/>
              <a:t>18/11/2022</a:t>
            </a:fld>
            <a:endParaRPr lang="en-US"/>
          </a:p>
        </p:txBody>
      </p:sp>
      <p:sp>
        <p:nvSpPr>
          <p:cNvPr id="5" name="Footer Placeholder 4"/>
          <p:cNvSpPr>
            <a:spLocks noGrp="1"/>
          </p:cNvSpPr>
          <p:nvPr>
            <p:ph type="ftr" sz="quarter" idx="11"/>
          </p:nvPr>
        </p:nvSpPr>
        <p:spPr/>
        <p:txBody>
          <a:bodyPr/>
          <a:lstStyle/>
          <a:p>
            <a:r>
              <a:rPr lang="en-US"/>
              <a:t>Nicola Terry, Cambridge Carbon Footprint</a:t>
            </a:r>
          </a:p>
        </p:txBody>
      </p:sp>
      <p:sp>
        <p:nvSpPr>
          <p:cNvPr id="6" name="Slide Number Placeholder 5"/>
          <p:cNvSpPr>
            <a:spLocks noGrp="1"/>
          </p:cNvSpPr>
          <p:nvPr>
            <p:ph type="sldNum" sz="quarter" idx="12"/>
          </p:nvPr>
        </p:nvSpPr>
        <p:spPr/>
        <p:txBody>
          <a:bodyPr/>
          <a:lstStyle/>
          <a:p>
            <a:fld id="{208D5565-2647-F847-BDCB-6CFDAFB7F2F9}" type="slidenum">
              <a:rPr lang="en-US" smtClean="0"/>
              <a:t>‹#›</a:t>
            </a:fld>
            <a:endParaRPr lang="en-US"/>
          </a:p>
        </p:txBody>
      </p:sp>
    </p:spTree>
    <p:extLst>
      <p:ext uri="{BB962C8B-B14F-4D97-AF65-F5344CB8AC3E}">
        <p14:creationId xmlns:p14="http://schemas.microsoft.com/office/powerpoint/2010/main" val="1132055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3D5C431-458F-F742-AB24-ABD6C8DF8FBA}" type="datetime1">
              <a:rPr lang="en-GB" smtClean="0"/>
              <a:t>18/11/2022</a:t>
            </a:fld>
            <a:endParaRPr lang="en-US"/>
          </a:p>
        </p:txBody>
      </p:sp>
      <p:sp>
        <p:nvSpPr>
          <p:cNvPr id="5" name="Footer Placeholder 4"/>
          <p:cNvSpPr>
            <a:spLocks noGrp="1"/>
          </p:cNvSpPr>
          <p:nvPr>
            <p:ph type="ftr" sz="quarter" idx="11"/>
          </p:nvPr>
        </p:nvSpPr>
        <p:spPr/>
        <p:txBody>
          <a:bodyPr/>
          <a:lstStyle/>
          <a:p>
            <a:r>
              <a:rPr lang="en-US"/>
              <a:t>Nicola Terry, Cambridge Carbon Footprint</a:t>
            </a:r>
          </a:p>
        </p:txBody>
      </p:sp>
      <p:sp>
        <p:nvSpPr>
          <p:cNvPr id="6" name="Slide Number Placeholder 5"/>
          <p:cNvSpPr>
            <a:spLocks noGrp="1"/>
          </p:cNvSpPr>
          <p:nvPr>
            <p:ph type="sldNum" sz="quarter" idx="12"/>
          </p:nvPr>
        </p:nvSpPr>
        <p:spPr/>
        <p:txBody>
          <a:bodyPr/>
          <a:lstStyle/>
          <a:p>
            <a:fld id="{208D5565-2647-F847-BDCB-6CFDAFB7F2F9}" type="slidenum">
              <a:rPr lang="en-US" smtClean="0"/>
              <a:t>‹#›</a:t>
            </a:fld>
            <a:endParaRPr lang="en-US"/>
          </a:p>
        </p:txBody>
      </p:sp>
    </p:spTree>
    <p:extLst>
      <p:ext uri="{BB962C8B-B14F-4D97-AF65-F5344CB8AC3E}">
        <p14:creationId xmlns:p14="http://schemas.microsoft.com/office/powerpoint/2010/main" val="427431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A1D70B3-C04E-6B46-BF99-EDEB5CA3A689}" type="datetime1">
              <a:rPr lang="en-GB" smtClean="0"/>
              <a:t>18/11/2022</a:t>
            </a:fld>
            <a:endParaRPr lang="en-US"/>
          </a:p>
        </p:txBody>
      </p:sp>
      <p:sp>
        <p:nvSpPr>
          <p:cNvPr id="5" name="Footer Placeholder 4"/>
          <p:cNvSpPr>
            <a:spLocks noGrp="1"/>
          </p:cNvSpPr>
          <p:nvPr>
            <p:ph type="ftr" sz="quarter" idx="11"/>
          </p:nvPr>
        </p:nvSpPr>
        <p:spPr/>
        <p:txBody>
          <a:bodyPr/>
          <a:lstStyle/>
          <a:p>
            <a:r>
              <a:rPr lang="en-US"/>
              <a:t>Nicola Terry, Cambridge Carbon Footprint</a:t>
            </a:r>
          </a:p>
        </p:txBody>
      </p:sp>
      <p:sp>
        <p:nvSpPr>
          <p:cNvPr id="6" name="Slide Number Placeholder 5"/>
          <p:cNvSpPr>
            <a:spLocks noGrp="1"/>
          </p:cNvSpPr>
          <p:nvPr>
            <p:ph type="sldNum" sz="quarter" idx="12"/>
          </p:nvPr>
        </p:nvSpPr>
        <p:spPr/>
        <p:txBody>
          <a:bodyPr/>
          <a:lstStyle/>
          <a:p>
            <a:fld id="{208D5565-2647-F847-BDCB-6CFDAFB7F2F9}" type="slidenum">
              <a:rPr lang="en-US" smtClean="0"/>
              <a:t>‹#›</a:t>
            </a:fld>
            <a:endParaRPr lang="en-US"/>
          </a:p>
        </p:txBody>
      </p:sp>
    </p:spTree>
    <p:extLst>
      <p:ext uri="{BB962C8B-B14F-4D97-AF65-F5344CB8AC3E}">
        <p14:creationId xmlns:p14="http://schemas.microsoft.com/office/powerpoint/2010/main" val="236061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1665E7A-D253-E841-A550-451A58D5A904}" type="datetime1">
              <a:rPr lang="en-GB" smtClean="0"/>
              <a:t>18/11/2022</a:t>
            </a:fld>
            <a:endParaRPr lang="en-US"/>
          </a:p>
        </p:txBody>
      </p:sp>
      <p:sp>
        <p:nvSpPr>
          <p:cNvPr id="5" name="Footer Placeholder 4"/>
          <p:cNvSpPr>
            <a:spLocks noGrp="1"/>
          </p:cNvSpPr>
          <p:nvPr>
            <p:ph type="ftr" sz="quarter" idx="11"/>
          </p:nvPr>
        </p:nvSpPr>
        <p:spPr/>
        <p:txBody>
          <a:bodyPr/>
          <a:lstStyle/>
          <a:p>
            <a:r>
              <a:rPr lang="en-US"/>
              <a:t>Nicola Terry, Cambridge Carbon Footprint</a:t>
            </a:r>
          </a:p>
        </p:txBody>
      </p:sp>
      <p:sp>
        <p:nvSpPr>
          <p:cNvPr id="6" name="Slide Number Placeholder 5"/>
          <p:cNvSpPr>
            <a:spLocks noGrp="1"/>
          </p:cNvSpPr>
          <p:nvPr>
            <p:ph type="sldNum" sz="quarter" idx="12"/>
          </p:nvPr>
        </p:nvSpPr>
        <p:spPr/>
        <p:txBody>
          <a:bodyPr/>
          <a:lstStyle/>
          <a:p>
            <a:fld id="{208D5565-2647-F847-BDCB-6CFDAFB7F2F9}" type="slidenum">
              <a:rPr lang="en-US" smtClean="0"/>
              <a:t>‹#›</a:t>
            </a:fld>
            <a:endParaRPr lang="en-US"/>
          </a:p>
        </p:txBody>
      </p:sp>
    </p:spTree>
    <p:extLst>
      <p:ext uri="{BB962C8B-B14F-4D97-AF65-F5344CB8AC3E}">
        <p14:creationId xmlns:p14="http://schemas.microsoft.com/office/powerpoint/2010/main" val="768036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0225E97-37B5-9547-9E6C-CB236DCDDE3D}" type="datetime1">
              <a:rPr lang="en-GB" smtClean="0"/>
              <a:t>18/11/2022</a:t>
            </a:fld>
            <a:endParaRPr lang="en-US"/>
          </a:p>
        </p:txBody>
      </p:sp>
      <p:sp>
        <p:nvSpPr>
          <p:cNvPr id="6" name="Footer Placeholder 5"/>
          <p:cNvSpPr>
            <a:spLocks noGrp="1"/>
          </p:cNvSpPr>
          <p:nvPr>
            <p:ph type="ftr" sz="quarter" idx="11"/>
          </p:nvPr>
        </p:nvSpPr>
        <p:spPr/>
        <p:txBody>
          <a:bodyPr/>
          <a:lstStyle/>
          <a:p>
            <a:r>
              <a:rPr lang="en-US"/>
              <a:t>Nicola Terry, Cambridge Carbon Footprint</a:t>
            </a:r>
          </a:p>
        </p:txBody>
      </p:sp>
      <p:sp>
        <p:nvSpPr>
          <p:cNvPr id="7" name="Slide Number Placeholder 6"/>
          <p:cNvSpPr>
            <a:spLocks noGrp="1"/>
          </p:cNvSpPr>
          <p:nvPr>
            <p:ph type="sldNum" sz="quarter" idx="12"/>
          </p:nvPr>
        </p:nvSpPr>
        <p:spPr/>
        <p:txBody>
          <a:bodyPr/>
          <a:lstStyle/>
          <a:p>
            <a:fld id="{208D5565-2647-F847-BDCB-6CFDAFB7F2F9}" type="slidenum">
              <a:rPr lang="en-US" smtClean="0"/>
              <a:t>‹#›</a:t>
            </a:fld>
            <a:endParaRPr lang="en-US"/>
          </a:p>
        </p:txBody>
      </p:sp>
    </p:spTree>
    <p:extLst>
      <p:ext uri="{BB962C8B-B14F-4D97-AF65-F5344CB8AC3E}">
        <p14:creationId xmlns:p14="http://schemas.microsoft.com/office/powerpoint/2010/main" val="386010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1069893-B77A-FD4A-B421-4FD4D7DC0445}" type="datetime1">
              <a:rPr lang="en-GB" smtClean="0"/>
              <a:t>18/11/2022</a:t>
            </a:fld>
            <a:endParaRPr lang="en-US"/>
          </a:p>
        </p:txBody>
      </p:sp>
      <p:sp>
        <p:nvSpPr>
          <p:cNvPr id="8" name="Footer Placeholder 7"/>
          <p:cNvSpPr>
            <a:spLocks noGrp="1"/>
          </p:cNvSpPr>
          <p:nvPr>
            <p:ph type="ftr" sz="quarter" idx="11"/>
          </p:nvPr>
        </p:nvSpPr>
        <p:spPr/>
        <p:txBody>
          <a:bodyPr/>
          <a:lstStyle/>
          <a:p>
            <a:r>
              <a:rPr lang="en-US"/>
              <a:t>Nicola Terry, Cambridge Carbon Footprint</a:t>
            </a:r>
          </a:p>
        </p:txBody>
      </p:sp>
      <p:sp>
        <p:nvSpPr>
          <p:cNvPr id="9" name="Slide Number Placeholder 8"/>
          <p:cNvSpPr>
            <a:spLocks noGrp="1"/>
          </p:cNvSpPr>
          <p:nvPr>
            <p:ph type="sldNum" sz="quarter" idx="12"/>
          </p:nvPr>
        </p:nvSpPr>
        <p:spPr/>
        <p:txBody>
          <a:bodyPr/>
          <a:lstStyle/>
          <a:p>
            <a:fld id="{208D5565-2647-F847-BDCB-6CFDAFB7F2F9}" type="slidenum">
              <a:rPr lang="en-US" smtClean="0"/>
              <a:t>‹#›</a:t>
            </a:fld>
            <a:endParaRPr lang="en-US"/>
          </a:p>
        </p:txBody>
      </p:sp>
    </p:spTree>
    <p:extLst>
      <p:ext uri="{BB962C8B-B14F-4D97-AF65-F5344CB8AC3E}">
        <p14:creationId xmlns:p14="http://schemas.microsoft.com/office/powerpoint/2010/main" val="213605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00BE6A1-1BE8-6F40-8702-DF748EEE8376}" type="datetime1">
              <a:rPr lang="en-GB" smtClean="0"/>
              <a:t>18/11/2022</a:t>
            </a:fld>
            <a:endParaRPr lang="en-US"/>
          </a:p>
        </p:txBody>
      </p:sp>
      <p:sp>
        <p:nvSpPr>
          <p:cNvPr id="4" name="Footer Placeholder 3"/>
          <p:cNvSpPr>
            <a:spLocks noGrp="1"/>
          </p:cNvSpPr>
          <p:nvPr>
            <p:ph type="ftr" sz="quarter" idx="11"/>
          </p:nvPr>
        </p:nvSpPr>
        <p:spPr/>
        <p:txBody>
          <a:bodyPr/>
          <a:lstStyle/>
          <a:p>
            <a:r>
              <a:rPr lang="en-US"/>
              <a:t>Nicola Terry, Cambridge Carbon Footprint</a:t>
            </a:r>
          </a:p>
        </p:txBody>
      </p:sp>
      <p:sp>
        <p:nvSpPr>
          <p:cNvPr id="5" name="Slide Number Placeholder 4"/>
          <p:cNvSpPr>
            <a:spLocks noGrp="1"/>
          </p:cNvSpPr>
          <p:nvPr>
            <p:ph type="sldNum" sz="quarter" idx="12"/>
          </p:nvPr>
        </p:nvSpPr>
        <p:spPr/>
        <p:txBody>
          <a:bodyPr/>
          <a:lstStyle/>
          <a:p>
            <a:fld id="{208D5565-2647-F847-BDCB-6CFDAFB7F2F9}" type="slidenum">
              <a:rPr lang="en-US" smtClean="0"/>
              <a:t>‹#›</a:t>
            </a:fld>
            <a:endParaRPr lang="en-US"/>
          </a:p>
        </p:txBody>
      </p:sp>
    </p:spTree>
    <p:extLst>
      <p:ext uri="{BB962C8B-B14F-4D97-AF65-F5344CB8AC3E}">
        <p14:creationId xmlns:p14="http://schemas.microsoft.com/office/powerpoint/2010/main" val="1086942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422E4-F911-314B-BC07-B8100E7F5B36}" type="datetime1">
              <a:rPr lang="en-GB" smtClean="0"/>
              <a:t>18/11/2022</a:t>
            </a:fld>
            <a:endParaRPr lang="en-US"/>
          </a:p>
        </p:txBody>
      </p:sp>
      <p:sp>
        <p:nvSpPr>
          <p:cNvPr id="3" name="Footer Placeholder 2"/>
          <p:cNvSpPr>
            <a:spLocks noGrp="1"/>
          </p:cNvSpPr>
          <p:nvPr>
            <p:ph type="ftr" sz="quarter" idx="11"/>
          </p:nvPr>
        </p:nvSpPr>
        <p:spPr/>
        <p:txBody>
          <a:bodyPr/>
          <a:lstStyle/>
          <a:p>
            <a:r>
              <a:rPr lang="en-US"/>
              <a:t>Nicola Terry, Cambridge Carbon Footprint</a:t>
            </a:r>
          </a:p>
        </p:txBody>
      </p:sp>
      <p:sp>
        <p:nvSpPr>
          <p:cNvPr id="4" name="Slide Number Placeholder 3"/>
          <p:cNvSpPr>
            <a:spLocks noGrp="1"/>
          </p:cNvSpPr>
          <p:nvPr>
            <p:ph type="sldNum" sz="quarter" idx="12"/>
          </p:nvPr>
        </p:nvSpPr>
        <p:spPr/>
        <p:txBody>
          <a:bodyPr/>
          <a:lstStyle/>
          <a:p>
            <a:fld id="{208D5565-2647-F847-BDCB-6CFDAFB7F2F9}" type="slidenum">
              <a:rPr lang="en-US" smtClean="0"/>
              <a:t>‹#›</a:t>
            </a:fld>
            <a:endParaRPr lang="en-US"/>
          </a:p>
        </p:txBody>
      </p:sp>
    </p:spTree>
    <p:extLst>
      <p:ext uri="{BB962C8B-B14F-4D97-AF65-F5344CB8AC3E}">
        <p14:creationId xmlns:p14="http://schemas.microsoft.com/office/powerpoint/2010/main" val="427646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1343"/>
          </a:xfrm>
        </p:spPr>
        <p:txBody>
          <a:bodyPr>
            <a:normAutofit/>
          </a:bodyPr>
          <a:lstStyle>
            <a:lvl1pPr>
              <a:defRPr sz="3600"/>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4EE3679B-CDC7-194B-B957-1E0CD44912A3}" type="datetime1">
              <a:rPr lang="en-GB" smtClean="0"/>
              <a:t>18/11/2022</a:t>
            </a:fld>
            <a:endParaRPr lang="en-US"/>
          </a:p>
        </p:txBody>
      </p:sp>
      <p:sp>
        <p:nvSpPr>
          <p:cNvPr id="4" name="Footer Placeholder 3"/>
          <p:cNvSpPr>
            <a:spLocks noGrp="1"/>
          </p:cNvSpPr>
          <p:nvPr>
            <p:ph type="ftr" sz="quarter" idx="11"/>
          </p:nvPr>
        </p:nvSpPr>
        <p:spPr/>
        <p:txBody>
          <a:bodyPr/>
          <a:lstStyle/>
          <a:p>
            <a:r>
              <a:rPr lang="en-US"/>
              <a:t>Nicola Terry, Cambridge Carbon Footprint</a:t>
            </a:r>
            <a:endParaRPr lang="en-US" dirty="0"/>
          </a:p>
        </p:txBody>
      </p:sp>
      <p:sp>
        <p:nvSpPr>
          <p:cNvPr id="5" name="Slide Number Placeholder 4"/>
          <p:cNvSpPr>
            <a:spLocks noGrp="1"/>
          </p:cNvSpPr>
          <p:nvPr>
            <p:ph type="sldNum" sz="quarter" idx="12"/>
          </p:nvPr>
        </p:nvSpPr>
        <p:spPr/>
        <p:txBody>
          <a:bodyPr/>
          <a:lstStyle/>
          <a:p>
            <a:fld id="{208D5565-2647-F847-BDCB-6CFDAFB7F2F9}" type="slidenum">
              <a:rPr lang="en-US" smtClean="0"/>
              <a:t>‹#›</a:t>
            </a:fld>
            <a:endParaRPr lang="en-US"/>
          </a:p>
        </p:txBody>
      </p:sp>
    </p:spTree>
    <p:extLst>
      <p:ext uri="{BB962C8B-B14F-4D97-AF65-F5344CB8AC3E}">
        <p14:creationId xmlns:p14="http://schemas.microsoft.com/office/powerpoint/2010/main" val="371353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592AE03-9D5A-9B4D-888C-795FD30415A4}" type="datetime1">
              <a:rPr lang="en-GB" smtClean="0"/>
              <a:t>18/11/2022</a:t>
            </a:fld>
            <a:endParaRPr lang="en-US"/>
          </a:p>
        </p:txBody>
      </p:sp>
      <p:sp>
        <p:nvSpPr>
          <p:cNvPr id="6" name="Footer Placeholder 5"/>
          <p:cNvSpPr>
            <a:spLocks noGrp="1"/>
          </p:cNvSpPr>
          <p:nvPr>
            <p:ph type="ftr" sz="quarter" idx="11"/>
          </p:nvPr>
        </p:nvSpPr>
        <p:spPr/>
        <p:txBody>
          <a:bodyPr/>
          <a:lstStyle/>
          <a:p>
            <a:r>
              <a:rPr lang="en-US"/>
              <a:t>Nicola Terry, Cambridge Carbon Footprint</a:t>
            </a:r>
          </a:p>
        </p:txBody>
      </p:sp>
      <p:sp>
        <p:nvSpPr>
          <p:cNvPr id="7" name="Slide Number Placeholder 6"/>
          <p:cNvSpPr>
            <a:spLocks noGrp="1"/>
          </p:cNvSpPr>
          <p:nvPr>
            <p:ph type="sldNum" sz="quarter" idx="12"/>
          </p:nvPr>
        </p:nvSpPr>
        <p:spPr/>
        <p:txBody>
          <a:bodyPr/>
          <a:lstStyle/>
          <a:p>
            <a:fld id="{208D5565-2647-F847-BDCB-6CFDAFB7F2F9}" type="slidenum">
              <a:rPr lang="en-US" smtClean="0"/>
              <a:t>‹#›</a:t>
            </a:fld>
            <a:endParaRPr lang="en-US"/>
          </a:p>
        </p:txBody>
      </p:sp>
    </p:spTree>
    <p:extLst>
      <p:ext uri="{BB962C8B-B14F-4D97-AF65-F5344CB8AC3E}">
        <p14:creationId xmlns:p14="http://schemas.microsoft.com/office/powerpoint/2010/main" val="351955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21240"/>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44A22-A67F-2947-9A8B-10F3B953792E}" type="datetime1">
              <a:rPr lang="en-GB" smtClean="0"/>
              <a:t>18/11/2022</a:t>
            </a:fld>
            <a:endParaRPr lang="en-US"/>
          </a:p>
        </p:txBody>
      </p:sp>
      <p:sp>
        <p:nvSpPr>
          <p:cNvPr id="5" name="Footer Placeholder 4"/>
          <p:cNvSpPr>
            <a:spLocks noGrp="1"/>
          </p:cNvSpPr>
          <p:nvPr>
            <p:ph type="ftr" sz="quarter" idx="3"/>
          </p:nvPr>
        </p:nvSpPr>
        <p:spPr>
          <a:xfrm>
            <a:off x="2233909" y="6356350"/>
            <a:ext cx="378589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Nicola Terry, Cambridge Carbon Footprint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D5565-2647-F847-BDCB-6CFDAFB7F2F9}" type="slidenum">
              <a:rPr lang="en-US" smtClean="0"/>
              <a:t>‹#›</a:t>
            </a:fld>
            <a:endParaRPr lang="en-US"/>
          </a:p>
        </p:txBody>
      </p:sp>
    </p:spTree>
    <p:extLst>
      <p:ext uri="{BB962C8B-B14F-4D97-AF65-F5344CB8AC3E}">
        <p14:creationId xmlns:p14="http://schemas.microsoft.com/office/powerpoint/2010/main" val="2797476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sldNum="0" hd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083969"/>
            <a:ext cx="5486400" cy="566738"/>
          </a:xfrm>
        </p:spPr>
        <p:txBody>
          <a:bodyPr/>
          <a:lstStyle/>
          <a:p>
            <a:pPr algn="ctr"/>
            <a:r>
              <a:rPr lang="en-US" dirty="0"/>
              <a:t>Infiltration at the top of the window frame</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792288" y="1294022"/>
            <a:ext cx="5486400" cy="3465094"/>
          </a:xfrm>
        </p:spPr>
      </p:pic>
      <p:sp>
        <p:nvSpPr>
          <p:cNvPr id="4" name="Text Placeholder 3"/>
          <p:cNvSpPr>
            <a:spLocks noGrp="1"/>
          </p:cNvSpPr>
          <p:nvPr>
            <p:ph type="body" sz="half" idx="2"/>
          </p:nvPr>
        </p:nvSpPr>
        <p:spPr>
          <a:xfrm>
            <a:off x="680378" y="5616823"/>
            <a:ext cx="7710954" cy="804862"/>
          </a:xfrm>
        </p:spPr>
        <p:txBody>
          <a:bodyPr/>
          <a:lstStyle/>
          <a:p>
            <a:r>
              <a:rPr lang="en-US" dirty="0"/>
              <a:t>This is a badly fitted window. The feathery edge to the cold patch is a key feature of draughts. </a:t>
            </a:r>
          </a:p>
        </p:txBody>
      </p:sp>
      <p:sp>
        <p:nvSpPr>
          <p:cNvPr id="6" name="TextBox 5"/>
          <p:cNvSpPr txBox="1"/>
          <p:nvPr/>
        </p:nvSpPr>
        <p:spPr>
          <a:xfrm>
            <a:off x="328849" y="456831"/>
            <a:ext cx="5987329" cy="369332"/>
          </a:xfrm>
          <a:prstGeom prst="rect">
            <a:avLst/>
          </a:prstGeom>
          <a:noFill/>
        </p:spPr>
        <p:txBody>
          <a:bodyPr wrap="square" rtlCol="0">
            <a:spAutoFit/>
          </a:bodyPr>
          <a:lstStyle/>
          <a:p>
            <a:r>
              <a:rPr lang="en-US" dirty="0"/>
              <a:t>Thermal Images: reveal draughts (when air flows in)</a:t>
            </a:r>
          </a:p>
        </p:txBody>
      </p:sp>
      <p:sp>
        <p:nvSpPr>
          <p:cNvPr id="3" name="Footer Placeholder 2"/>
          <p:cNvSpPr>
            <a:spLocks noGrp="1"/>
          </p:cNvSpPr>
          <p:nvPr>
            <p:ph type="ftr" sz="quarter" idx="11"/>
          </p:nvPr>
        </p:nvSpPr>
        <p:spPr/>
        <p:txBody>
          <a:bodyPr/>
          <a:lstStyle/>
          <a:p>
            <a:r>
              <a:rPr lang="en-US" dirty="0"/>
              <a:t>Nicola Terry, Cambridge Carbon Footprint</a:t>
            </a:r>
          </a:p>
        </p:txBody>
      </p:sp>
    </p:spTree>
    <p:extLst>
      <p:ext uri="{BB962C8B-B14F-4D97-AF65-F5344CB8AC3E}">
        <p14:creationId xmlns:p14="http://schemas.microsoft.com/office/powerpoint/2010/main" val="434084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Missing insulation panels</a:t>
            </a:r>
          </a:p>
        </p:txBody>
      </p:sp>
      <p:pic>
        <p:nvPicPr>
          <p:cNvPr id="7" name="Picture Placeholder 6" descr="IR002445.jpg"/>
          <p:cNvPicPr>
            <a:picLocks noGrp="1" noChangeAspect="1"/>
          </p:cNvPicPr>
          <p:nvPr>
            <p:ph type="pic" idx="1"/>
          </p:nvPr>
        </p:nvPicPr>
        <p:blipFill>
          <a:blip r:embed="rId2">
            <a:extLst>
              <a:ext uri="{28A0092B-C50C-407E-A947-70E740481C1C}">
                <a14:useLocalDpi xmlns:a14="http://schemas.microsoft.com/office/drawing/2010/main" val="0"/>
              </a:ext>
            </a:extLst>
          </a:blip>
          <a:srcRect l="7895" r="7895"/>
          <a:stretch>
            <a:fillRect/>
          </a:stretch>
        </p:blipFill>
        <p:spPr/>
      </p:pic>
      <p:sp>
        <p:nvSpPr>
          <p:cNvPr id="4" name="Text Placeholder 3"/>
          <p:cNvSpPr>
            <a:spLocks noGrp="1"/>
          </p:cNvSpPr>
          <p:nvPr>
            <p:ph type="body" sz="half" idx="2"/>
          </p:nvPr>
        </p:nvSpPr>
        <p:spPr>
          <a:xfrm>
            <a:off x="1792288" y="5367338"/>
            <a:ext cx="5486400" cy="989012"/>
          </a:xfrm>
        </p:spPr>
        <p:txBody>
          <a:bodyPr>
            <a:normAutofit/>
          </a:bodyPr>
          <a:lstStyle/>
          <a:p>
            <a:pPr algn="ctr"/>
            <a:r>
              <a:rPr lang="en-US" dirty="0"/>
              <a:t>This is in the sloping ceiling of an attic room. There is insulation on the left but two large cold sections are missing to the right of it. That is a large area with 2C difference in temperature which is a significant heat loss.</a:t>
            </a:r>
          </a:p>
        </p:txBody>
      </p:sp>
      <p:sp>
        <p:nvSpPr>
          <p:cNvPr id="5" name="Footer Placeholder 4"/>
          <p:cNvSpPr>
            <a:spLocks noGrp="1"/>
          </p:cNvSpPr>
          <p:nvPr>
            <p:ph type="ftr" sz="quarter" idx="11"/>
          </p:nvPr>
        </p:nvSpPr>
        <p:spPr/>
        <p:txBody>
          <a:bodyPr/>
          <a:lstStyle/>
          <a:p>
            <a:r>
              <a:rPr lang="en-US"/>
              <a:t>Nicola Terry, Cambridge Carbon Footprint</a:t>
            </a:r>
          </a:p>
        </p:txBody>
      </p:sp>
    </p:spTree>
    <p:extLst>
      <p:ext uri="{BB962C8B-B14F-4D97-AF65-F5344CB8AC3E}">
        <p14:creationId xmlns:p14="http://schemas.microsoft.com/office/powerpoint/2010/main" val="1260027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5E902-EC15-61CC-FE33-41C5DF084B2F}"/>
              </a:ext>
            </a:extLst>
          </p:cNvPr>
          <p:cNvSpPr>
            <a:spLocks noGrp="1"/>
          </p:cNvSpPr>
          <p:nvPr>
            <p:ph type="title"/>
          </p:nvPr>
        </p:nvSpPr>
        <p:spPr/>
        <p:txBody>
          <a:bodyPr/>
          <a:lstStyle/>
          <a:p>
            <a:r>
              <a:rPr lang="en-US" dirty="0"/>
              <a:t>Insulation not to the edge of the roof</a:t>
            </a:r>
          </a:p>
        </p:txBody>
      </p:sp>
      <p:pic>
        <p:nvPicPr>
          <p:cNvPr id="6" name="Picture Placeholder 5">
            <a:extLst>
              <a:ext uri="{FF2B5EF4-FFF2-40B4-BE49-F238E27FC236}">
                <a16:creationId xmlns:a16="http://schemas.microsoft.com/office/drawing/2014/main" id="{CF89B61A-C3C8-E073-B780-A2B80384F93C}"/>
              </a:ext>
            </a:extLst>
          </p:cNvPr>
          <p:cNvPicPr>
            <a:picLocks noGrp="1" noChangeAspect="1"/>
          </p:cNvPicPr>
          <p:nvPr>
            <p:ph type="pic" idx="1"/>
          </p:nvPr>
        </p:nvPicPr>
        <p:blipFill>
          <a:blip r:embed="rId2"/>
          <a:srcRect l="7895" r="7895"/>
          <a:stretch>
            <a:fillRect/>
          </a:stretch>
        </p:blipFill>
        <p:spPr>
          <a:prstGeom prst="rect">
            <a:avLst/>
          </a:prstGeom>
        </p:spPr>
      </p:pic>
      <p:sp>
        <p:nvSpPr>
          <p:cNvPr id="4" name="Text Placeholder 3">
            <a:extLst>
              <a:ext uri="{FF2B5EF4-FFF2-40B4-BE49-F238E27FC236}">
                <a16:creationId xmlns:a16="http://schemas.microsoft.com/office/drawing/2014/main" id="{547F3659-0934-1B47-3668-7D391B3BFE4D}"/>
              </a:ext>
            </a:extLst>
          </p:cNvPr>
          <p:cNvSpPr>
            <a:spLocks noGrp="1"/>
          </p:cNvSpPr>
          <p:nvPr>
            <p:ph type="body" sz="half" idx="2"/>
          </p:nvPr>
        </p:nvSpPr>
        <p:spPr/>
        <p:txBody>
          <a:bodyPr/>
          <a:lstStyle/>
          <a:p>
            <a:r>
              <a:rPr lang="en-US" dirty="0"/>
              <a:t>This is not so clear but it looks like missing insulation at the edge of the roof, It may or may not be possible to fix it while retaining ventilation around the rafters.</a:t>
            </a:r>
          </a:p>
        </p:txBody>
      </p:sp>
      <p:sp>
        <p:nvSpPr>
          <p:cNvPr id="5" name="Footer Placeholder 4">
            <a:extLst>
              <a:ext uri="{FF2B5EF4-FFF2-40B4-BE49-F238E27FC236}">
                <a16:creationId xmlns:a16="http://schemas.microsoft.com/office/drawing/2014/main" id="{F3628E53-1E32-E0C3-7098-AA4CB7AEAD6F}"/>
              </a:ext>
            </a:extLst>
          </p:cNvPr>
          <p:cNvSpPr>
            <a:spLocks noGrp="1"/>
          </p:cNvSpPr>
          <p:nvPr>
            <p:ph type="ftr" sz="quarter" idx="11"/>
          </p:nvPr>
        </p:nvSpPr>
        <p:spPr/>
        <p:txBody>
          <a:bodyPr/>
          <a:lstStyle/>
          <a:p>
            <a:r>
              <a:rPr lang="en-US"/>
              <a:t>Nicola Terry, Cambridge Carbon Footprint</a:t>
            </a:r>
          </a:p>
        </p:txBody>
      </p:sp>
    </p:spTree>
    <p:extLst>
      <p:ext uri="{BB962C8B-B14F-4D97-AF65-F5344CB8AC3E}">
        <p14:creationId xmlns:p14="http://schemas.microsoft.com/office/powerpoint/2010/main" val="2231942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Missing radiator panels, </a:t>
            </a:r>
          </a:p>
        </p:txBody>
      </p:sp>
      <p:pic>
        <p:nvPicPr>
          <p:cNvPr id="6" name="Picture Placeholder 5" descr="IR002447.jpg"/>
          <p:cNvPicPr>
            <a:picLocks noGrp="1" noChangeAspect="1"/>
          </p:cNvPicPr>
          <p:nvPr>
            <p:ph type="pic" idx="1"/>
          </p:nvPr>
        </p:nvPicPr>
        <p:blipFill>
          <a:blip r:embed="rId2">
            <a:extLst>
              <a:ext uri="{28A0092B-C50C-407E-A947-70E740481C1C}">
                <a14:useLocalDpi xmlns:a14="http://schemas.microsoft.com/office/drawing/2010/main" val="0"/>
              </a:ext>
            </a:extLst>
          </a:blip>
          <a:srcRect l="7895" r="7895"/>
          <a:stretch>
            <a:fillRect/>
          </a:stretch>
        </p:blipFill>
        <p:spPr/>
      </p:pic>
      <p:sp>
        <p:nvSpPr>
          <p:cNvPr id="4" name="Text Placeholder 3"/>
          <p:cNvSpPr>
            <a:spLocks noGrp="1"/>
          </p:cNvSpPr>
          <p:nvPr>
            <p:ph type="body" sz="half" idx="2"/>
          </p:nvPr>
        </p:nvSpPr>
        <p:spPr/>
        <p:txBody>
          <a:bodyPr>
            <a:normAutofit fontScale="92500" lnSpcReduction="10000"/>
          </a:bodyPr>
          <a:lstStyle/>
          <a:p>
            <a:r>
              <a:rPr lang="en-US" dirty="0"/>
              <a:t>There is heat loss from under the windows, where radiators are warming the walls. Radiator panels would help. This picture was taken in  the morning and curtains were open. You can see the windows are warm, especially the front sitting room. </a:t>
            </a:r>
          </a:p>
        </p:txBody>
      </p:sp>
      <p:sp>
        <p:nvSpPr>
          <p:cNvPr id="5" name="Footer Placeholder 4"/>
          <p:cNvSpPr>
            <a:spLocks noGrp="1"/>
          </p:cNvSpPr>
          <p:nvPr>
            <p:ph type="ftr" sz="quarter" idx="11"/>
          </p:nvPr>
        </p:nvSpPr>
        <p:spPr/>
        <p:txBody>
          <a:bodyPr/>
          <a:lstStyle/>
          <a:p>
            <a:r>
              <a:rPr lang="en-US"/>
              <a:t>Nicola Terry, Cambridge Carbon Footprint</a:t>
            </a:r>
          </a:p>
        </p:txBody>
      </p:sp>
    </p:spTree>
    <p:extLst>
      <p:ext uri="{BB962C8B-B14F-4D97-AF65-F5344CB8AC3E}">
        <p14:creationId xmlns:p14="http://schemas.microsoft.com/office/powerpoint/2010/main" val="783594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9A824-9453-E6E9-5F9B-8E03B8C2CEA5}"/>
              </a:ext>
            </a:extLst>
          </p:cNvPr>
          <p:cNvSpPr>
            <a:spLocks noGrp="1"/>
          </p:cNvSpPr>
          <p:nvPr>
            <p:ph type="title"/>
          </p:nvPr>
        </p:nvSpPr>
        <p:spPr/>
        <p:txBody>
          <a:bodyPr/>
          <a:lstStyle/>
          <a:p>
            <a:r>
              <a:rPr lang="en-US" dirty="0"/>
              <a:t>Unlagged pipes</a:t>
            </a:r>
          </a:p>
        </p:txBody>
      </p:sp>
      <p:sp>
        <p:nvSpPr>
          <p:cNvPr id="4" name="Text Placeholder 3">
            <a:extLst>
              <a:ext uri="{FF2B5EF4-FFF2-40B4-BE49-F238E27FC236}">
                <a16:creationId xmlns:a16="http://schemas.microsoft.com/office/drawing/2014/main" id="{9F88E37B-CFDC-CDB0-1913-A65D17F7C61B}"/>
              </a:ext>
            </a:extLst>
          </p:cNvPr>
          <p:cNvSpPr>
            <a:spLocks noGrp="1"/>
          </p:cNvSpPr>
          <p:nvPr>
            <p:ph type="body" sz="half" idx="2"/>
          </p:nvPr>
        </p:nvSpPr>
        <p:spPr/>
        <p:txBody>
          <a:bodyPr/>
          <a:lstStyle/>
          <a:p>
            <a:r>
              <a:rPr lang="en-US" dirty="0"/>
              <a:t>These pipes (at the back of kitchen cupboards) are not lagged.</a:t>
            </a:r>
          </a:p>
        </p:txBody>
      </p:sp>
      <p:sp>
        <p:nvSpPr>
          <p:cNvPr id="5" name="Footer Placeholder 4">
            <a:extLst>
              <a:ext uri="{FF2B5EF4-FFF2-40B4-BE49-F238E27FC236}">
                <a16:creationId xmlns:a16="http://schemas.microsoft.com/office/drawing/2014/main" id="{8826CD99-81EC-F68B-06BC-65A15F2B040B}"/>
              </a:ext>
            </a:extLst>
          </p:cNvPr>
          <p:cNvSpPr>
            <a:spLocks noGrp="1"/>
          </p:cNvSpPr>
          <p:nvPr>
            <p:ph type="ftr" sz="quarter" idx="11"/>
          </p:nvPr>
        </p:nvSpPr>
        <p:spPr/>
        <p:txBody>
          <a:bodyPr/>
          <a:lstStyle/>
          <a:p>
            <a:r>
              <a:rPr lang="en-US"/>
              <a:t>Nicola Terry, Cambridge Carbon Footprint</a:t>
            </a:r>
          </a:p>
        </p:txBody>
      </p:sp>
      <p:pic>
        <p:nvPicPr>
          <p:cNvPr id="6" name="Picture 2">
            <a:extLst>
              <a:ext uri="{FF2B5EF4-FFF2-40B4-BE49-F238E27FC236}">
                <a16:creationId xmlns:a16="http://schemas.microsoft.com/office/drawing/2014/main" id="{F70E619C-8ABB-2E78-EF91-BD56DB3AE8C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03261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083969"/>
            <a:ext cx="5486400" cy="566738"/>
          </a:xfrm>
        </p:spPr>
        <p:txBody>
          <a:bodyPr/>
          <a:lstStyle/>
          <a:p>
            <a:pPr algn="ctr"/>
            <a:r>
              <a:rPr lang="en-US" dirty="0"/>
              <a:t>Heat leaking from hot water pipes</a:t>
            </a:r>
          </a:p>
        </p:txBody>
      </p:sp>
      <p:sp>
        <p:nvSpPr>
          <p:cNvPr id="4" name="Text Placeholder 3"/>
          <p:cNvSpPr>
            <a:spLocks noGrp="1"/>
          </p:cNvSpPr>
          <p:nvPr>
            <p:ph type="body" sz="half" idx="2"/>
          </p:nvPr>
        </p:nvSpPr>
        <p:spPr>
          <a:xfrm>
            <a:off x="680378" y="5616823"/>
            <a:ext cx="7710954" cy="804862"/>
          </a:xfrm>
        </p:spPr>
        <p:txBody>
          <a:bodyPr>
            <a:normAutofit/>
          </a:bodyPr>
          <a:lstStyle/>
          <a:p>
            <a:r>
              <a:rPr lang="en-US" dirty="0"/>
              <a:t>The heat loss from the pipes shows they need more insulation to stop the heat leaking out. If these are radiator pipes and the heat loss is useful then there is no problem. If they feed taps then the heat loss is definitely not wanted especially in summer.</a:t>
            </a:r>
          </a:p>
        </p:txBody>
      </p:sp>
      <p:sp>
        <p:nvSpPr>
          <p:cNvPr id="6" name="TextBox 5"/>
          <p:cNvSpPr txBox="1"/>
          <p:nvPr/>
        </p:nvSpPr>
        <p:spPr>
          <a:xfrm>
            <a:off x="328849" y="272165"/>
            <a:ext cx="5987329" cy="369332"/>
          </a:xfrm>
          <a:prstGeom prst="rect">
            <a:avLst/>
          </a:prstGeom>
          <a:noFill/>
        </p:spPr>
        <p:txBody>
          <a:bodyPr wrap="square" rtlCol="0">
            <a:spAutoFit/>
          </a:bodyPr>
          <a:lstStyle/>
          <a:p>
            <a:r>
              <a:rPr lang="en-US" dirty="0"/>
              <a:t>Thermal Images: find missing insulation</a:t>
            </a:r>
          </a:p>
        </p:txBody>
      </p:sp>
      <p:sp>
        <p:nvSpPr>
          <p:cNvPr id="3" name="Footer Placeholder 2"/>
          <p:cNvSpPr>
            <a:spLocks noGrp="1"/>
          </p:cNvSpPr>
          <p:nvPr>
            <p:ph type="ftr" sz="quarter" idx="11"/>
          </p:nvPr>
        </p:nvSpPr>
        <p:spPr/>
        <p:txBody>
          <a:bodyPr/>
          <a:lstStyle/>
          <a:p>
            <a:r>
              <a:rPr lang="en-US"/>
              <a:t>Nicola Terry, Cambridge Carbon Footprint</a:t>
            </a:r>
          </a:p>
        </p:txBody>
      </p:sp>
      <p:pic>
        <p:nvPicPr>
          <p:cNvPr id="10" name="Picture 2">
            <a:extLst>
              <a:ext uri="{FF2B5EF4-FFF2-40B4-BE49-F238E27FC236}">
                <a16:creationId xmlns:a16="http://schemas.microsoft.com/office/drawing/2014/main" id="{3B13F226-3690-0033-81B6-BB7A91DB6E2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67037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9E57-3EF3-16A9-7BD3-6EE050EE4BFC}"/>
              </a:ext>
            </a:extLst>
          </p:cNvPr>
          <p:cNvSpPr>
            <a:spLocks noGrp="1"/>
          </p:cNvSpPr>
          <p:nvPr>
            <p:ph type="title"/>
          </p:nvPr>
        </p:nvSpPr>
        <p:spPr/>
        <p:txBody>
          <a:bodyPr/>
          <a:lstStyle/>
          <a:p>
            <a:r>
              <a:rPr lang="en-US" dirty="0"/>
              <a:t>Several heat leaks from the outside</a:t>
            </a:r>
          </a:p>
        </p:txBody>
      </p:sp>
      <p:sp>
        <p:nvSpPr>
          <p:cNvPr id="4" name="Text Placeholder 3">
            <a:extLst>
              <a:ext uri="{FF2B5EF4-FFF2-40B4-BE49-F238E27FC236}">
                <a16:creationId xmlns:a16="http://schemas.microsoft.com/office/drawing/2014/main" id="{2FAACB69-75D2-E3A3-4E89-E7D72D7BAB07}"/>
              </a:ext>
            </a:extLst>
          </p:cNvPr>
          <p:cNvSpPr>
            <a:spLocks noGrp="1"/>
          </p:cNvSpPr>
          <p:nvPr>
            <p:ph type="body" sz="half" idx="2"/>
          </p:nvPr>
        </p:nvSpPr>
        <p:spPr/>
        <p:txBody>
          <a:bodyPr>
            <a:normAutofit fontScale="92500" lnSpcReduction="10000"/>
          </a:bodyPr>
          <a:lstStyle/>
          <a:p>
            <a:r>
              <a:rPr lang="en-US" dirty="0"/>
              <a:t>Note the high heat loss at ground level, especially on the right, probably from the underfloor void. Floor insulation would reduce this. Also heat leaking from the chimney  - could be bad pointing. If the hot spot on the ridge is not a vent this needs checking.</a:t>
            </a:r>
          </a:p>
        </p:txBody>
      </p:sp>
      <p:sp>
        <p:nvSpPr>
          <p:cNvPr id="5" name="Footer Placeholder 4">
            <a:extLst>
              <a:ext uri="{FF2B5EF4-FFF2-40B4-BE49-F238E27FC236}">
                <a16:creationId xmlns:a16="http://schemas.microsoft.com/office/drawing/2014/main" id="{669F1ECC-0688-9DB7-021C-E4DD2F13264C}"/>
              </a:ext>
            </a:extLst>
          </p:cNvPr>
          <p:cNvSpPr>
            <a:spLocks noGrp="1"/>
          </p:cNvSpPr>
          <p:nvPr>
            <p:ph type="ftr" sz="quarter" idx="11"/>
          </p:nvPr>
        </p:nvSpPr>
        <p:spPr/>
        <p:txBody>
          <a:bodyPr/>
          <a:lstStyle/>
          <a:p>
            <a:r>
              <a:rPr lang="en-US"/>
              <a:t>Nicola Terry, Cambridge Carbon Footprint</a:t>
            </a:r>
          </a:p>
        </p:txBody>
      </p:sp>
      <p:pic>
        <p:nvPicPr>
          <p:cNvPr id="6" name="Picture 2">
            <a:extLst>
              <a:ext uri="{FF2B5EF4-FFF2-40B4-BE49-F238E27FC236}">
                <a16:creationId xmlns:a16="http://schemas.microsoft.com/office/drawing/2014/main" id="{2AF3441A-CAF0-05B3-9E08-7E5FC414CFE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68707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9B6DA-F354-479E-AB8C-B9091CAC3041}"/>
              </a:ext>
            </a:extLst>
          </p:cNvPr>
          <p:cNvSpPr>
            <a:spLocks noGrp="1"/>
          </p:cNvSpPr>
          <p:nvPr>
            <p:ph type="title"/>
          </p:nvPr>
        </p:nvSpPr>
        <p:spPr/>
        <p:txBody>
          <a:bodyPr/>
          <a:lstStyle/>
          <a:p>
            <a:r>
              <a:rPr lang="en-US" dirty="0"/>
              <a:t>Windows leaking heat</a:t>
            </a:r>
          </a:p>
        </p:txBody>
      </p:sp>
      <p:pic>
        <p:nvPicPr>
          <p:cNvPr id="6" name="Picture Placeholder 5">
            <a:extLst>
              <a:ext uri="{FF2B5EF4-FFF2-40B4-BE49-F238E27FC236}">
                <a16:creationId xmlns:a16="http://schemas.microsoft.com/office/drawing/2014/main" id="{55637026-5BC1-1953-1580-E2C602694F88}"/>
              </a:ext>
            </a:extLst>
          </p:cNvPr>
          <p:cNvPicPr>
            <a:picLocks noGrp="1" noChangeAspect="1"/>
          </p:cNvPicPr>
          <p:nvPr>
            <p:ph type="pic" idx="1"/>
          </p:nvPr>
        </p:nvPicPr>
        <p:blipFill>
          <a:blip r:embed="rId2"/>
          <a:srcRect l="7895" r="7895"/>
          <a:stretch>
            <a:fillRect/>
          </a:stretch>
        </p:blipFill>
        <p:spPr>
          <a:prstGeom prst="rect">
            <a:avLst/>
          </a:prstGeom>
        </p:spPr>
      </p:pic>
      <p:sp>
        <p:nvSpPr>
          <p:cNvPr id="4" name="Text Placeholder 3">
            <a:extLst>
              <a:ext uri="{FF2B5EF4-FFF2-40B4-BE49-F238E27FC236}">
                <a16:creationId xmlns:a16="http://schemas.microsoft.com/office/drawing/2014/main" id="{EA40B203-43AB-4AB3-3F7A-830ABB740134}"/>
              </a:ext>
            </a:extLst>
          </p:cNvPr>
          <p:cNvSpPr>
            <a:spLocks noGrp="1"/>
          </p:cNvSpPr>
          <p:nvPr>
            <p:ph type="body" sz="half" idx="2"/>
          </p:nvPr>
        </p:nvSpPr>
        <p:spPr/>
        <p:txBody>
          <a:bodyPr/>
          <a:lstStyle/>
          <a:p>
            <a:r>
              <a:rPr lang="en-US" dirty="0"/>
              <a:t>These French windows are double glazed. The windows are much warmer than the walls, though still much cooler than inside. Maybe they need an upgrade.</a:t>
            </a:r>
          </a:p>
        </p:txBody>
      </p:sp>
      <p:sp>
        <p:nvSpPr>
          <p:cNvPr id="5" name="Footer Placeholder 4">
            <a:extLst>
              <a:ext uri="{FF2B5EF4-FFF2-40B4-BE49-F238E27FC236}">
                <a16:creationId xmlns:a16="http://schemas.microsoft.com/office/drawing/2014/main" id="{630ED45F-D3A2-DD7B-91F2-6AAFCBD01E7C}"/>
              </a:ext>
            </a:extLst>
          </p:cNvPr>
          <p:cNvSpPr>
            <a:spLocks noGrp="1"/>
          </p:cNvSpPr>
          <p:nvPr>
            <p:ph type="ftr" sz="quarter" idx="11"/>
          </p:nvPr>
        </p:nvSpPr>
        <p:spPr/>
        <p:txBody>
          <a:bodyPr/>
          <a:lstStyle/>
          <a:p>
            <a:r>
              <a:rPr lang="en-US"/>
              <a:t>Nicola Terry, Cambridge Carbon Footprint</a:t>
            </a:r>
          </a:p>
        </p:txBody>
      </p:sp>
    </p:spTree>
    <p:extLst>
      <p:ext uri="{BB962C8B-B14F-4D97-AF65-F5344CB8AC3E}">
        <p14:creationId xmlns:p14="http://schemas.microsoft.com/office/powerpoint/2010/main" val="3388912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083969"/>
            <a:ext cx="5486400" cy="566738"/>
          </a:xfrm>
        </p:spPr>
        <p:txBody>
          <a:bodyPr/>
          <a:lstStyle/>
          <a:p>
            <a:pPr algn="ctr"/>
            <a:r>
              <a:rPr lang="en-US" dirty="0"/>
              <a:t>Heat leakage around insulation</a:t>
            </a:r>
          </a:p>
        </p:txBody>
      </p:sp>
      <p:sp>
        <p:nvSpPr>
          <p:cNvPr id="4" name="Text Placeholder 3"/>
          <p:cNvSpPr>
            <a:spLocks noGrp="1"/>
          </p:cNvSpPr>
          <p:nvPr>
            <p:ph type="body" sz="half" idx="2"/>
          </p:nvPr>
        </p:nvSpPr>
        <p:spPr>
          <a:xfrm>
            <a:off x="680378" y="5616823"/>
            <a:ext cx="7710954" cy="804862"/>
          </a:xfrm>
        </p:spPr>
        <p:txBody>
          <a:bodyPr/>
          <a:lstStyle/>
          <a:p>
            <a:r>
              <a:rPr lang="en-US" dirty="0"/>
              <a:t>The front wall of this house is insulated externally but the </a:t>
            </a:r>
            <a:r>
              <a:rPr lang="en-US" dirty="0" err="1"/>
              <a:t>neighbour’s</a:t>
            </a:r>
            <a:r>
              <a:rPr lang="en-US" dirty="0"/>
              <a:t> house is not. The party wall is cold in the corner because the heat leaks through from the front wall of the next house.</a:t>
            </a:r>
          </a:p>
        </p:txBody>
      </p:sp>
      <p:sp>
        <p:nvSpPr>
          <p:cNvPr id="6" name="TextBox 5"/>
          <p:cNvSpPr txBox="1"/>
          <p:nvPr/>
        </p:nvSpPr>
        <p:spPr>
          <a:xfrm>
            <a:off x="328849" y="272165"/>
            <a:ext cx="5987329" cy="369332"/>
          </a:xfrm>
          <a:prstGeom prst="rect">
            <a:avLst/>
          </a:prstGeom>
          <a:noFill/>
        </p:spPr>
        <p:txBody>
          <a:bodyPr wrap="square" rtlCol="0">
            <a:spAutoFit/>
          </a:bodyPr>
          <a:lstStyle/>
          <a:p>
            <a:r>
              <a:rPr lang="en-US" dirty="0"/>
              <a:t>Thermal Images: show thermal bridges</a:t>
            </a:r>
          </a:p>
        </p:txBody>
      </p:sp>
      <p:pic>
        <p:nvPicPr>
          <p:cNvPr id="7" name="Picture Placeholder 6" descr="IR_2289.jpg"/>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792288" y="862260"/>
            <a:ext cx="5486400" cy="4114800"/>
          </a:xfrm>
        </p:spPr>
      </p:pic>
      <p:sp>
        <p:nvSpPr>
          <p:cNvPr id="8" name="Footer Placeholder 7"/>
          <p:cNvSpPr>
            <a:spLocks noGrp="1"/>
          </p:cNvSpPr>
          <p:nvPr>
            <p:ph type="ftr" sz="quarter" idx="11"/>
          </p:nvPr>
        </p:nvSpPr>
        <p:spPr/>
        <p:txBody>
          <a:bodyPr/>
          <a:lstStyle/>
          <a:p>
            <a:r>
              <a:rPr lang="en-US"/>
              <a:t>Nicola Terry, Cambridge Carbon Footprint</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718" y="838201"/>
            <a:ext cx="5737857" cy="430339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787217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E2077-51CA-68B7-1A7C-22E044D90A19}"/>
              </a:ext>
            </a:extLst>
          </p:cNvPr>
          <p:cNvSpPr>
            <a:spLocks noGrp="1"/>
          </p:cNvSpPr>
          <p:nvPr>
            <p:ph type="title"/>
          </p:nvPr>
        </p:nvSpPr>
        <p:spPr/>
        <p:txBody>
          <a:bodyPr/>
          <a:lstStyle/>
          <a:p>
            <a:r>
              <a:rPr lang="en-US" dirty="0"/>
              <a:t>Thermal bridge at the top of the wall</a:t>
            </a:r>
          </a:p>
        </p:txBody>
      </p:sp>
      <p:sp>
        <p:nvSpPr>
          <p:cNvPr id="4" name="Text Placeholder 3">
            <a:extLst>
              <a:ext uri="{FF2B5EF4-FFF2-40B4-BE49-F238E27FC236}">
                <a16:creationId xmlns:a16="http://schemas.microsoft.com/office/drawing/2014/main" id="{EFA67A9C-4CE8-A4DD-45CC-A227ABD964F4}"/>
              </a:ext>
            </a:extLst>
          </p:cNvPr>
          <p:cNvSpPr>
            <a:spLocks noGrp="1"/>
          </p:cNvSpPr>
          <p:nvPr>
            <p:ph type="body" sz="half" idx="2"/>
          </p:nvPr>
        </p:nvSpPr>
        <p:spPr/>
        <p:txBody>
          <a:bodyPr/>
          <a:lstStyle/>
          <a:p>
            <a:r>
              <a:rPr lang="en-US" dirty="0"/>
              <a:t>There seems to be a cold bridge at the junction between the wall and the sloping roof. (The window is fine).</a:t>
            </a:r>
          </a:p>
        </p:txBody>
      </p:sp>
      <p:sp>
        <p:nvSpPr>
          <p:cNvPr id="5" name="Footer Placeholder 4">
            <a:extLst>
              <a:ext uri="{FF2B5EF4-FFF2-40B4-BE49-F238E27FC236}">
                <a16:creationId xmlns:a16="http://schemas.microsoft.com/office/drawing/2014/main" id="{06F38242-AD98-FF6F-9CD2-D707BC932E8A}"/>
              </a:ext>
            </a:extLst>
          </p:cNvPr>
          <p:cNvSpPr>
            <a:spLocks noGrp="1"/>
          </p:cNvSpPr>
          <p:nvPr>
            <p:ph type="ftr" sz="quarter" idx="11"/>
          </p:nvPr>
        </p:nvSpPr>
        <p:spPr/>
        <p:txBody>
          <a:bodyPr/>
          <a:lstStyle/>
          <a:p>
            <a:r>
              <a:rPr lang="en-US"/>
              <a:t>Nicola Terry, Cambridge Carbon Footprint</a:t>
            </a:r>
          </a:p>
        </p:txBody>
      </p:sp>
      <p:pic>
        <p:nvPicPr>
          <p:cNvPr id="7" name="Picture Placeholder 6">
            <a:extLst>
              <a:ext uri="{FF2B5EF4-FFF2-40B4-BE49-F238E27FC236}">
                <a16:creationId xmlns:a16="http://schemas.microsoft.com/office/drawing/2014/main" id="{41D114FA-ED0E-8B2E-DC9B-3E0E704E4507}"/>
              </a:ext>
            </a:extLst>
          </p:cNvPr>
          <p:cNvPicPr>
            <a:picLocks noGrp="1" noChangeAspect="1"/>
          </p:cNvPicPr>
          <p:nvPr>
            <p:ph type="pic" idx="1"/>
          </p:nvPr>
        </p:nvPicPr>
        <p:blipFill>
          <a:blip r:embed="rId2"/>
          <a:srcRect l="7895" r="7895"/>
          <a:stretch>
            <a:fillRect/>
          </a:stretch>
        </p:blipFill>
        <p:spPr>
          <a:prstGeom prst="rect">
            <a:avLst/>
          </a:prstGeom>
        </p:spPr>
      </p:pic>
    </p:spTree>
    <p:extLst>
      <p:ext uri="{BB962C8B-B14F-4D97-AF65-F5344CB8AC3E}">
        <p14:creationId xmlns:p14="http://schemas.microsoft.com/office/powerpoint/2010/main" val="3118940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083969"/>
            <a:ext cx="5486400" cy="566738"/>
          </a:xfrm>
        </p:spPr>
        <p:txBody>
          <a:bodyPr/>
          <a:lstStyle/>
          <a:p>
            <a:pPr algn="ctr"/>
            <a:r>
              <a:rPr lang="en-US" dirty="0"/>
              <a:t>Breeze blocks in the wall</a:t>
            </a:r>
          </a:p>
        </p:txBody>
      </p:sp>
      <p:pic>
        <p:nvPicPr>
          <p:cNvPr id="5" name="Picture Placeholder 4" descr="breezeblocks.png"/>
          <p:cNvPicPr>
            <a:picLocks noGrp="1" noChangeAspect="1"/>
          </p:cNvPicPr>
          <p:nvPr>
            <p:ph type="pic" idx="1"/>
          </p:nvPr>
        </p:nvPicPr>
        <p:blipFill>
          <a:blip r:embed="rId2">
            <a:extLst>
              <a:ext uri="{28A0092B-C50C-407E-A947-70E740481C1C}">
                <a14:useLocalDpi xmlns:a14="http://schemas.microsoft.com/office/drawing/2010/main" val="0"/>
              </a:ext>
            </a:extLst>
          </a:blip>
          <a:srcRect l="9167" r="9167"/>
          <a:stretch>
            <a:fillRect/>
          </a:stretch>
        </p:blipFill>
        <p:spPr>
          <a:xfrm>
            <a:off x="1792288" y="969169"/>
            <a:ext cx="5486400" cy="4114800"/>
          </a:xfrm>
        </p:spPr>
      </p:pic>
      <p:sp>
        <p:nvSpPr>
          <p:cNvPr id="4" name="Text Placeholder 3"/>
          <p:cNvSpPr>
            <a:spLocks noGrp="1"/>
          </p:cNvSpPr>
          <p:nvPr>
            <p:ph type="body" sz="half" idx="2"/>
          </p:nvPr>
        </p:nvSpPr>
        <p:spPr>
          <a:xfrm>
            <a:off x="680378" y="5616823"/>
            <a:ext cx="7710954" cy="804862"/>
          </a:xfrm>
        </p:spPr>
        <p:txBody>
          <a:bodyPr/>
          <a:lstStyle/>
          <a:p>
            <a:r>
              <a:rPr lang="en-US" dirty="0"/>
              <a:t>This was a dormer room which has been plastered straight over the masonry: you can see the outline of the breeze blocks under the plaster. This is not a problem that needs fixing but it is interesting to see it.</a:t>
            </a:r>
          </a:p>
        </p:txBody>
      </p:sp>
      <p:sp>
        <p:nvSpPr>
          <p:cNvPr id="6" name="TextBox 5"/>
          <p:cNvSpPr txBox="1"/>
          <p:nvPr/>
        </p:nvSpPr>
        <p:spPr>
          <a:xfrm>
            <a:off x="328849" y="272165"/>
            <a:ext cx="5987329" cy="369332"/>
          </a:xfrm>
          <a:prstGeom prst="rect">
            <a:avLst/>
          </a:prstGeom>
          <a:noFill/>
        </p:spPr>
        <p:txBody>
          <a:bodyPr wrap="square" rtlCol="0">
            <a:spAutoFit/>
          </a:bodyPr>
          <a:lstStyle/>
          <a:p>
            <a:r>
              <a:rPr lang="en-US" dirty="0"/>
              <a:t>Thermal Images: reveal structure</a:t>
            </a:r>
          </a:p>
        </p:txBody>
      </p:sp>
      <p:sp>
        <p:nvSpPr>
          <p:cNvPr id="7" name="Footer Placeholder 6"/>
          <p:cNvSpPr>
            <a:spLocks noGrp="1"/>
          </p:cNvSpPr>
          <p:nvPr>
            <p:ph type="ftr" sz="quarter" idx="11"/>
          </p:nvPr>
        </p:nvSpPr>
        <p:spPr/>
        <p:txBody>
          <a:bodyPr/>
          <a:lstStyle/>
          <a:p>
            <a:r>
              <a:rPr lang="en-US"/>
              <a:t>Nicola Terry, Cambridge Carbon Footprint</a:t>
            </a:r>
          </a:p>
        </p:txBody>
      </p:sp>
    </p:spTree>
    <p:extLst>
      <p:ext uri="{BB962C8B-B14F-4D97-AF65-F5344CB8AC3E}">
        <p14:creationId xmlns:p14="http://schemas.microsoft.com/office/powerpoint/2010/main" val="3135403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083969"/>
            <a:ext cx="5486400" cy="566738"/>
          </a:xfrm>
        </p:spPr>
        <p:txBody>
          <a:bodyPr/>
          <a:lstStyle/>
          <a:p>
            <a:pPr algn="ctr"/>
            <a:r>
              <a:rPr lang="en-US" dirty="0"/>
              <a:t>Infiltration around an external door</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792289" y="1294022"/>
            <a:ext cx="5486398" cy="3465094"/>
          </a:xfrm>
        </p:spPr>
      </p:pic>
      <p:sp>
        <p:nvSpPr>
          <p:cNvPr id="4" name="Text Placeholder 3"/>
          <p:cNvSpPr>
            <a:spLocks noGrp="1"/>
          </p:cNvSpPr>
          <p:nvPr>
            <p:ph type="body" sz="half" idx="2"/>
          </p:nvPr>
        </p:nvSpPr>
        <p:spPr>
          <a:xfrm>
            <a:off x="680378" y="5616823"/>
            <a:ext cx="7710954" cy="804862"/>
          </a:xfrm>
        </p:spPr>
        <p:txBody>
          <a:bodyPr/>
          <a:lstStyle/>
          <a:p>
            <a:pPr algn="ctr"/>
            <a:r>
              <a:rPr lang="en-US" dirty="0"/>
              <a:t>Some draught stripping would help here.</a:t>
            </a:r>
          </a:p>
        </p:txBody>
      </p:sp>
      <p:sp>
        <p:nvSpPr>
          <p:cNvPr id="6" name="TextBox 5"/>
          <p:cNvSpPr txBox="1"/>
          <p:nvPr/>
        </p:nvSpPr>
        <p:spPr>
          <a:xfrm>
            <a:off x="328849" y="272165"/>
            <a:ext cx="5987329" cy="369332"/>
          </a:xfrm>
          <a:prstGeom prst="rect">
            <a:avLst/>
          </a:prstGeom>
          <a:noFill/>
        </p:spPr>
        <p:txBody>
          <a:bodyPr wrap="square" rtlCol="0">
            <a:spAutoFit/>
          </a:bodyPr>
          <a:lstStyle/>
          <a:p>
            <a:r>
              <a:rPr lang="en-US" dirty="0"/>
              <a:t>Thermal Images: shows draughts (where air flows in)</a:t>
            </a:r>
          </a:p>
        </p:txBody>
      </p:sp>
      <p:sp>
        <p:nvSpPr>
          <p:cNvPr id="3" name="Footer Placeholder 2"/>
          <p:cNvSpPr>
            <a:spLocks noGrp="1"/>
          </p:cNvSpPr>
          <p:nvPr>
            <p:ph type="ftr" sz="quarter" idx="11"/>
          </p:nvPr>
        </p:nvSpPr>
        <p:spPr/>
        <p:txBody>
          <a:bodyPr/>
          <a:lstStyle/>
          <a:p>
            <a:r>
              <a:rPr lang="en-US" dirty="0"/>
              <a:t>Nicola Terry, Cambridge Carbon Footprint</a:t>
            </a:r>
          </a:p>
        </p:txBody>
      </p:sp>
    </p:spTree>
    <p:extLst>
      <p:ext uri="{BB962C8B-B14F-4D97-AF65-F5344CB8AC3E}">
        <p14:creationId xmlns:p14="http://schemas.microsoft.com/office/powerpoint/2010/main" val="816859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083969"/>
            <a:ext cx="5486400" cy="566738"/>
          </a:xfrm>
        </p:spPr>
        <p:txBody>
          <a:bodyPr/>
          <a:lstStyle/>
          <a:p>
            <a:pPr algn="ctr"/>
            <a:r>
              <a:rPr lang="en-US" dirty="0"/>
              <a:t>Plasterboard adhesive</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792289" y="1294022"/>
            <a:ext cx="5486398" cy="3465094"/>
          </a:xfrm>
        </p:spPr>
      </p:pic>
      <p:sp>
        <p:nvSpPr>
          <p:cNvPr id="4" name="Text Placeholder 3"/>
          <p:cNvSpPr>
            <a:spLocks noGrp="1"/>
          </p:cNvSpPr>
          <p:nvPr>
            <p:ph type="body" sz="half" idx="2"/>
          </p:nvPr>
        </p:nvSpPr>
        <p:spPr>
          <a:xfrm>
            <a:off x="680378" y="5616823"/>
            <a:ext cx="7710954" cy="804862"/>
          </a:xfrm>
        </p:spPr>
        <p:txBody>
          <a:bodyPr>
            <a:normAutofit fontScale="92500"/>
          </a:bodyPr>
          <a:lstStyle/>
          <a:p>
            <a:r>
              <a:rPr lang="en-US" dirty="0"/>
              <a:t>The regular </a:t>
            </a:r>
            <a:r>
              <a:rPr lang="en-US" dirty="0" err="1"/>
              <a:t>splodges</a:t>
            </a:r>
            <a:r>
              <a:rPr lang="en-US" dirty="0"/>
              <a:t> are dabs of glue holding the plasterboard in place. The glue transmits heat effectively to the masonry behind. Between the </a:t>
            </a:r>
            <a:r>
              <a:rPr lang="en-US" dirty="0" err="1"/>
              <a:t>splodges</a:t>
            </a:r>
            <a:r>
              <a:rPr lang="en-US" dirty="0"/>
              <a:t> the plaster doesn’t quite touch the solid wall so there is a small air gap. This is not a defect that needs fixing – the areas are small and the temperature difference </a:t>
            </a:r>
            <a:r>
              <a:rPr lang="en-US"/>
              <a:t>is only 1C.</a:t>
            </a:r>
            <a:endParaRPr lang="en-US" dirty="0"/>
          </a:p>
        </p:txBody>
      </p:sp>
      <p:sp>
        <p:nvSpPr>
          <p:cNvPr id="6" name="TextBox 5"/>
          <p:cNvSpPr txBox="1"/>
          <p:nvPr/>
        </p:nvSpPr>
        <p:spPr>
          <a:xfrm>
            <a:off x="328849" y="272165"/>
            <a:ext cx="5987329" cy="369332"/>
          </a:xfrm>
          <a:prstGeom prst="rect">
            <a:avLst/>
          </a:prstGeom>
          <a:noFill/>
        </p:spPr>
        <p:txBody>
          <a:bodyPr wrap="square" rtlCol="0">
            <a:spAutoFit/>
          </a:bodyPr>
          <a:lstStyle/>
          <a:p>
            <a:r>
              <a:rPr lang="en-US" dirty="0"/>
              <a:t>Thermal Images: reveal structure</a:t>
            </a:r>
          </a:p>
        </p:txBody>
      </p:sp>
      <p:sp>
        <p:nvSpPr>
          <p:cNvPr id="3" name="Footer Placeholder 2"/>
          <p:cNvSpPr>
            <a:spLocks noGrp="1"/>
          </p:cNvSpPr>
          <p:nvPr>
            <p:ph type="ftr" sz="quarter" idx="11"/>
          </p:nvPr>
        </p:nvSpPr>
        <p:spPr/>
        <p:txBody>
          <a:bodyPr/>
          <a:lstStyle/>
          <a:p>
            <a:r>
              <a:rPr lang="en-US"/>
              <a:t>Nicola Terry, Cambridge Carbon Footprint</a:t>
            </a:r>
          </a:p>
        </p:txBody>
      </p:sp>
    </p:spTree>
    <p:extLst>
      <p:ext uri="{BB962C8B-B14F-4D97-AF65-F5344CB8AC3E}">
        <p14:creationId xmlns:p14="http://schemas.microsoft.com/office/powerpoint/2010/main" val="1222031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354B-FE81-E434-41BB-752870FE79CC}"/>
              </a:ext>
            </a:extLst>
          </p:cNvPr>
          <p:cNvSpPr>
            <a:spLocks noGrp="1"/>
          </p:cNvSpPr>
          <p:nvPr>
            <p:ph type="title"/>
          </p:nvPr>
        </p:nvSpPr>
        <p:spPr/>
        <p:txBody>
          <a:bodyPr/>
          <a:lstStyle/>
          <a:p>
            <a:r>
              <a:rPr lang="en-US" dirty="0"/>
              <a:t>What is a reasonable surface temperature? </a:t>
            </a:r>
            <a:r>
              <a:rPr lang="en-US" sz="1800" dirty="0"/>
              <a:t>(rough guidelines)</a:t>
            </a:r>
            <a:endParaRPr lang="en-US" dirty="0"/>
          </a:p>
        </p:txBody>
      </p:sp>
      <p:sp>
        <p:nvSpPr>
          <p:cNvPr id="3" name="Content Placeholder 2">
            <a:extLst>
              <a:ext uri="{FF2B5EF4-FFF2-40B4-BE49-F238E27FC236}">
                <a16:creationId xmlns:a16="http://schemas.microsoft.com/office/drawing/2014/main" id="{0F29D0CA-9F26-3D2E-D683-9BAE259B22BA}"/>
              </a:ext>
            </a:extLst>
          </p:cNvPr>
          <p:cNvSpPr>
            <a:spLocks noGrp="1"/>
          </p:cNvSpPr>
          <p:nvPr>
            <p:ph idx="1"/>
          </p:nvPr>
        </p:nvSpPr>
        <p:spPr/>
        <p:txBody>
          <a:bodyPr>
            <a:normAutofit fontScale="85000" lnSpcReduction="10000"/>
          </a:bodyPr>
          <a:lstStyle/>
          <a:p>
            <a:r>
              <a:rPr lang="en-GB" dirty="0"/>
              <a:t>The surface temperatures depend on factors including</a:t>
            </a:r>
          </a:p>
          <a:p>
            <a:pPr lvl="1"/>
            <a:r>
              <a:rPr lang="en-GB" dirty="0"/>
              <a:t>Internal and external air temperature</a:t>
            </a:r>
          </a:p>
          <a:p>
            <a:pPr lvl="1"/>
            <a:r>
              <a:rPr lang="en-GB" dirty="0"/>
              <a:t>Air speed, moisture, radiant heat</a:t>
            </a:r>
          </a:p>
          <a:p>
            <a:pPr lvl="1"/>
            <a:r>
              <a:rPr lang="en-GB" dirty="0"/>
              <a:t>Surface texture.</a:t>
            </a:r>
          </a:p>
          <a:p>
            <a:r>
              <a:rPr lang="en-GB" dirty="0"/>
              <a:t>Outside, the weather is variable and  temperature differences are smaller: less accuracy, less useful.</a:t>
            </a:r>
          </a:p>
          <a:p>
            <a:r>
              <a:rPr lang="en-GB" dirty="0"/>
              <a:t>As a rough guide:</a:t>
            </a:r>
          </a:p>
          <a:p>
            <a:pPr lvl="1"/>
            <a:r>
              <a:rPr lang="en-GB" dirty="0"/>
              <a:t>Walls (insulated) – not more than 2°C difference between inside surface of internal and external walls.</a:t>
            </a:r>
          </a:p>
          <a:p>
            <a:pPr lvl="1"/>
            <a:r>
              <a:rPr lang="en-GB" dirty="0"/>
              <a:t>Windows (double glazing or better) – not more than 5°C difference between inside surface and internal walls </a:t>
            </a:r>
          </a:p>
        </p:txBody>
      </p:sp>
      <p:sp>
        <p:nvSpPr>
          <p:cNvPr id="4" name="Footer Placeholder 3">
            <a:extLst>
              <a:ext uri="{FF2B5EF4-FFF2-40B4-BE49-F238E27FC236}">
                <a16:creationId xmlns:a16="http://schemas.microsoft.com/office/drawing/2014/main" id="{8963E359-846A-2710-E9F1-135CB7531157}"/>
              </a:ext>
            </a:extLst>
          </p:cNvPr>
          <p:cNvSpPr>
            <a:spLocks noGrp="1"/>
          </p:cNvSpPr>
          <p:nvPr>
            <p:ph type="ftr" sz="quarter" idx="11"/>
          </p:nvPr>
        </p:nvSpPr>
        <p:spPr/>
        <p:txBody>
          <a:bodyPr/>
          <a:lstStyle/>
          <a:p>
            <a:r>
              <a:rPr lang="en-US"/>
              <a:t>Nicola Terry, Cambridge Carbon Footprint</a:t>
            </a:r>
          </a:p>
        </p:txBody>
      </p:sp>
    </p:spTree>
    <p:extLst>
      <p:ext uri="{BB962C8B-B14F-4D97-AF65-F5344CB8AC3E}">
        <p14:creationId xmlns:p14="http://schemas.microsoft.com/office/powerpoint/2010/main" val="2413283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BA35-85A8-91B2-4FA8-34DF3B2D62D6}"/>
              </a:ext>
            </a:extLst>
          </p:cNvPr>
          <p:cNvSpPr>
            <a:spLocks noGrp="1"/>
          </p:cNvSpPr>
          <p:nvPr>
            <p:ph type="title"/>
          </p:nvPr>
        </p:nvSpPr>
        <p:spPr>
          <a:xfrm>
            <a:off x="457200" y="274638"/>
            <a:ext cx="8229600" cy="577481"/>
          </a:xfrm>
        </p:spPr>
        <p:txBody>
          <a:bodyPr/>
          <a:lstStyle/>
          <a:p>
            <a:r>
              <a:rPr lang="en-US" dirty="0"/>
              <a:t>What is a reasonable surface temperature? </a:t>
            </a:r>
            <a:r>
              <a:rPr lang="en-US" sz="1800" dirty="0"/>
              <a:t>(how the calculation works)</a:t>
            </a:r>
          </a:p>
        </p:txBody>
      </p:sp>
      <p:sp>
        <p:nvSpPr>
          <p:cNvPr id="3" name="Footer Placeholder 2">
            <a:extLst>
              <a:ext uri="{FF2B5EF4-FFF2-40B4-BE49-F238E27FC236}">
                <a16:creationId xmlns:a16="http://schemas.microsoft.com/office/drawing/2014/main" id="{1F406A7D-4111-771A-9706-0388E5B67F4B}"/>
              </a:ext>
            </a:extLst>
          </p:cNvPr>
          <p:cNvSpPr>
            <a:spLocks noGrp="1"/>
          </p:cNvSpPr>
          <p:nvPr>
            <p:ph type="ftr" sz="quarter" idx="11"/>
          </p:nvPr>
        </p:nvSpPr>
        <p:spPr/>
        <p:txBody>
          <a:bodyPr/>
          <a:lstStyle/>
          <a:p>
            <a:r>
              <a:rPr lang="en-US"/>
              <a:t>Nicola Terry, Cambridge Carbon Footprint</a:t>
            </a:r>
          </a:p>
        </p:txBody>
      </p:sp>
      <p:sp>
        <p:nvSpPr>
          <p:cNvPr id="4" name="Rectangle 3">
            <a:extLst>
              <a:ext uri="{FF2B5EF4-FFF2-40B4-BE49-F238E27FC236}">
                <a16:creationId xmlns:a16="http://schemas.microsoft.com/office/drawing/2014/main" id="{B4D3FCAC-FCCF-CDC3-4968-C845D0078329}"/>
              </a:ext>
            </a:extLst>
          </p:cNvPr>
          <p:cNvSpPr/>
          <p:nvPr/>
        </p:nvSpPr>
        <p:spPr>
          <a:xfrm>
            <a:off x="1944413" y="1261243"/>
            <a:ext cx="872359" cy="27813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CFDAE42D-8A32-7652-B4A7-ACFD8A0D621E}"/>
              </a:ext>
            </a:extLst>
          </p:cNvPr>
          <p:cNvCxnSpPr>
            <a:cxnSpLocks/>
          </p:cNvCxnSpPr>
          <p:nvPr/>
        </p:nvCxnSpPr>
        <p:spPr>
          <a:xfrm>
            <a:off x="2890342" y="1261242"/>
            <a:ext cx="0" cy="2781339"/>
          </a:xfrm>
          <a:prstGeom prst="line">
            <a:avLst/>
          </a:prstGeom>
          <a:ln w="1270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615FE0C3-88B8-FC76-823F-4A283F0A608C}"/>
              </a:ext>
            </a:extLst>
          </p:cNvPr>
          <p:cNvCxnSpPr>
            <a:cxnSpLocks/>
          </p:cNvCxnSpPr>
          <p:nvPr/>
        </p:nvCxnSpPr>
        <p:spPr>
          <a:xfrm flipH="1">
            <a:off x="1944412" y="1261241"/>
            <a:ext cx="1" cy="2781338"/>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317FF62-7D3D-90DA-EEDF-B1BD0A9BEEC9}"/>
              </a:ext>
            </a:extLst>
          </p:cNvPr>
          <p:cNvSpPr txBox="1"/>
          <p:nvPr/>
        </p:nvSpPr>
        <p:spPr>
          <a:xfrm>
            <a:off x="3300248" y="1291303"/>
            <a:ext cx="1156138" cy="646331"/>
          </a:xfrm>
          <a:prstGeom prst="rect">
            <a:avLst/>
          </a:prstGeom>
          <a:noFill/>
        </p:spPr>
        <p:txBody>
          <a:bodyPr wrap="square" rtlCol="0">
            <a:spAutoFit/>
          </a:bodyPr>
          <a:lstStyle/>
          <a:p>
            <a:r>
              <a:rPr lang="en-US" dirty="0"/>
              <a:t>Inside</a:t>
            </a:r>
          </a:p>
          <a:p>
            <a:r>
              <a:rPr lang="en-US" dirty="0"/>
              <a:t>Tin = 20°C</a:t>
            </a:r>
          </a:p>
        </p:txBody>
      </p:sp>
      <p:sp>
        <p:nvSpPr>
          <p:cNvPr id="10" name="TextBox 9">
            <a:extLst>
              <a:ext uri="{FF2B5EF4-FFF2-40B4-BE49-F238E27FC236}">
                <a16:creationId xmlns:a16="http://schemas.microsoft.com/office/drawing/2014/main" id="{50A912F2-10B9-051C-18F4-108F48F92B57}"/>
              </a:ext>
            </a:extLst>
          </p:cNvPr>
          <p:cNvSpPr txBox="1"/>
          <p:nvPr/>
        </p:nvSpPr>
        <p:spPr>
          <a:xfrm>
            <a:off x="609597" y="1286783"/>
            <a:ext cx="1156138" cy="646331"/>
          </a:xfrm>
          <a:prstGeom prst="rect">
            <a:avLst/>
          </a:prstGeom>
          <a:noFill/>
        </p:spPr>
        <p:txBody>
          <a:bodyPr wrap="square" rtlCol="0">
            <a:spAutoFit/>
          </a:bodyPr>
          <a:lstStyle/>
          <a:p>
            <a:pPr algn="r"/>
            <a:r>
              <a:rPr lang="en-US" dirty="0"/>
              <a:t>Outside</a:t>
            </a:r>
          </a:p>
          <a:p>
            <a:pPr algn="r"/>
            <a:r>
              <a:rPr lang="en-US" dirty="0"/>
              <a:t>Tout = 2°C</a:t>
            </a:r>
          </a:p>
        </p:txBody>
      </p:sp>
      <p:sp>
        <p:nvSpPr>
          <p:cNvPr id="11" name="TextBox 10">
            <a:extLst>
              <a:ext uri="{FF2B5EF4-FFF2-40B4-BE49-F238E27FC236}">
                <a16:creationId xmlns:a16="http://schemas.microsoft.com/office/drawing/2014/main" id="{63D5EF86-F403-92AA-FEA7-CCCBEA188D8C}"/>
              </a:ext>
            </a:extLst>
          </p:cNvPr>
          <p:cNvSpPr txBox="1"/>
          <p:nvPr/>
        </p:nvSpPr>
        <p:spPr>
          <a:xfrm>
            <a:off x="3300248" y="2585545"/>
            <a:ext cx="1608075" cy="646331"/>
          </a:xfrm>
          <a:prstGeom prst="rect">
            <a:avLst/>
          </a:prstGeom>
          <a:noFill/>
        </p:spPr>
        <p:txBody>
          <a:bodyPr wrap="square" rtlCol="0">
            <a:spAutoFit/>
          </a:bodyPr>
          <a:lstStyle/>
          <a:p>
            <a:r>
              <a:rPr lang="en-US" dirty="0" err="1"/>
              <a:t>Rsi</a:t>
            </a:r>
            <a:r>
              <a:rPr lang="en-US" dirty="0"/>
              <a:t>=</a:t>
            </a:r>
            <a:r>
              <a:rPr lang="en-US" dirty="0">
                <a:solidFill>
                  <a:schemeClr val="accent6">
                    <a:lumMod val="75000"/>
                  </a:schemeClr>
                </a:solidFill>
              </a:rPr>
              <a:t>0.13*</a:t>
            </a:r>
          </a:p>
          <a:p>
            <a:r>
              <a:rPr lang="en-US" dirty="0" err="1"/>
              <a:t>Tsi</a:t>
            </a:r>
            <a:r>
              <a:rPr lang="en-US" dirty="0"/>
              <a:t>=18.8°C</a:t>
            </a:r>
          </a:p>
        </p:txBody>
      </p:sp>
      <p:sp>
        <p:nvSpPr>
          <p:cNvPr id="12" name="TextBox 11">
            <a:extLst>
              <a:ext uri="{FF2B5EF4-FFF2-40B4-BE49-F238E27FC236}">
                <a16:creationId xmlns:a16="http://schemas.microsoft.com/office/drawing/2014/main" id="{1E5E2A37-C7B6-32A5-5C88-ABC4E6BE4E17}"/>
              </a:ext>
            </a:extLst>
          </p:cNvPr>
          <p:cNvSpPr txBox="1"/>
          <p:nvPr/>
        </p:nvSpPr>
        <p:spPr>
          <a:xfrm>
            <a:off x="609597" y="2585545"/>
            <a:ext cx="1156138" cy="646331"/>
          </a:xfrm>
          <a:prstGeom prst="rect">
            <a:avLst/>
          </a:prstGeom>
          <a:noFill/>
        </p:spPr>
        <p:txBody>
          <a:bodyPr wrap="square" rtlCol="0">
            <a:spAutoFit/>
          </a:bodyPr>
          <a:lstStyle/>
          <a:p>
            <a:pPr algn="r"/>
            <a:r>
              <a:rPr lang="en-US" dirty="0" err="1"/>
              <a:t>Rse</a:t>
            </a:r>
            <a:r>
              <a:rPr lang="en-US" dirty="0"/>
              <a:t>=</a:t>
            </a:r>
            <a:r>
              <a:rPr lang="en-US" dirty="0">
                <a:solidFill>
                  <a:schemeClr val="accent6">
                    <a:lumMod val="75000"/>
                  </a:schemeClr>
                </a:solidFill>
              </a:rPr>
              <a:t>0.04*</a:t>
            </a:r>
          </a:p>
          <a:p>
            <a:pPr algn="r"/>
            <a:r>
              <a:rPr lang="en-US" dirty="0" err="1"/>
              <a:t>Tse</a:t>
            </a:r>
            <a:r>
              <a:rPr lang="en-US" dirty="0"/>
              <a:t>=2.4°C</a:t>
            </a:r>
          </a:p>
        </p:txBody>
      </p:sp>
      <p:cxnSp>
        <p:nvCxnSpPr>
          <p:cNvPr id="15" name="Straight Arrow Connector 14">
            <a:extLst>
              <a:ext uri="{FF2B5EF4-FFF2-40B4-BE49-F238E27FC236}">
                <a16:creationId xmlns:a16="http://schemas.microsoft.com/office/drawing/2014/main" id="{B8B4BFB7-9CFB-1DE3-884F-13888FA996B2}"/>
              </a:ext>
            </a:extLst>
          </p:cNvPr>
          <p:cNvCxnSpPr>
            <a:cxnSpLocks/>
            <a:stCxn id="11" idx="1"/>
          </p:cNvCxnSpPr>
          <p:nvPr/>
        </p:nvCxnSpPr>
        <p:spPr>
          <a:xfrm flipH="1">
            <a:off x="2940270" y="2908711"/>
            <a:ext cx="35997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B0AB1261-B45D-F2FF-C3E7-1D86227DEE37}"/>
              </a:ext>
            </a:extLst>
          </p:cNvPr>
          <p:cNvSpPr txBox="1"/>
          <p:nvPr/>
        </p:nvSpPr>
        <p:spPr>
          <a:xfrm>
            <a:off x="4866291" y="1225265"/>
            <a:ext cx="3941377" cy="3170099"/>
          </a:xfrm>
          <a:prstGeom prst="rect">
            <a:avLst/>
          </a:prstGeom>
          <a:noFill/>
        </p:spPr>
        <p:txBody>
          <a:bodyPr wrap="square" rtlCol="0">
            <a:spAutoFit/>
          </a:bodyPr>
          <a:lstStyle/>
          <a:p>
            <a:r>
              <a:rPr lang="en-US" dirty="0"/>
              <a:t>The air temperature is 2°C on the outside and 20°C on the inside. Through the wall the temperature gradient depends on resistance. Surface resistance on the outside (</a:t>
            </a:r>
            <a:r>
              <a:rPr lang="en-US" dirty="0" err="1"/>
              <a:t>Rse</a:t>
            </a:r>
            <a:r>
              <a:rPr lang="en-US" dirty="0"/>
              <a:t>) depends on the weather!</a:t>
            </a:r>
          </a:p>
          <a:p>
            <a:endParaRPr lang="en-US" dirty="0"/>
          </a:p>
          <a:p>
            <a:r>
              <a:rPr lang="en-US" dirty="0"/>
              <a:t>Consider a wall with U-value 0.5 W/K, </a:t>
            </a:r>
            <a:r>
              <a:rPr lang="en-US" sz="1400" dirty="0"/>
              <a:t>Total R = 1/U = 2</a:t>
            </a:r>
          </a:p>
          <a:p>
            <a:r>
              <a:rPr lang="en-US" sz="1400" dirty="0" err="1"/>
              <a:t>Tdiff</a:t>
            </a:r>
            <a:r>
              <a:rPr lang="en-US" sz="1400" dirty="0"/>
              <a:t> = 20 – 2 = 18 </a:t>
            </a:r>
          </a:p>
          <a:p>
            <a:r>
              <a:rPr lang="en-US" sz="1400" dirty="0"/>
              <a:t>Tout - </a:t>
            </a:r>
            <a:r>
              <a:rPr lang="en-US" sz="1400" dirty="0" err="1"/>
              <a:t>Tse</a:t>
            </a:r>
            <a:r>
              <a:rPr lang="en-US" sz="1400" dirty="0"/>
              <a:t> = </a:t>
            </a:r>
            <a:r>
              <a:rPr lang="en-US" sz="1400" dirty="0" err="1"/>
              <a:t>Tdiff</a:t>
            </a:r>
            <a:r>
              <a:rPr lang="en-US" sz="1400" dirty="0"/>
              <a:t>*</a:t>
            </a:r>
            <a:r>
              <a:rPr lang="en-US" sz="1400" dirty="0" err="1"/>
              <a:t>Rse</a:t>
            </a:r>
            <a:r>
              <a:rPr lang="en-US" sz="1400" dirty="0"/>
              <a:t>/R</a:t>
            </a:r>
          </a:p>
          <a:p>
            <a:r>
              <a:rPr lang="en-US" sz="1400" dirty="0"/>
              <a:t>Tin - </a:t>
            </a:r>
            <a:r>
              <a:rPr lang="en-US" sz="1400" dirty="0" err="1"/>
              <a:t>Tsi</a:t>
            </a:r>
            <a:r>
              <a:rPr lang="en-US" sz="1400" dirty="0"/>
              <a:t>     = </a:t>
            </a:r>
            <a:r>
              <a:rPr lang="en-US" sz="1400" dirty="0" err="1"/>
              <a:t>Tdiff</a:t>
            </a:r>
            <a:r>
              <a:rPr lang="en-US" sz="1400" dirty="0"/>
              <a:t>*</a:t>
            </a:r>
            <a:r>
              <a:rPr lang="en-US" sz="1400" dirty="0" err="1"/>
              <a:t>Rsi</a:t>
            </a:r>
            <a:r>
              <a:rPr lang="en-US" sz="1400" dirty="0"/>
              <a:t>/R</a:t>
            </a:r>
          </a:p>
        </p:txBody>
      </p:sp>
      <p:sp>
        <p:nvSpPr>
          <p:cNvPr id="18" name="TextBox 17">
            <a:extLst>
              <a:ext uri="{FF2B5EF4-FFF2-40B4-BE49-F238E27FC236}">
                <a16:creationId xmlns:a16="http://schemas.microsoft.com/office/drawing/2014/main" id="{ADD962F5-454F-4327-A2EF-2F563597BA50}"/>
              </a:ext>
            </a:extLst>
          </p:cNvPr>
          <p:cNvSpPr txBox="1"/>
          <p:nvPr/>
        </p:nvSpPr>
        <p:spPr>
          <a:xfrm>
            <a:off x="2065744" y="4103514"/>
            <a:ext cx="872360" cy="369332"/>
          </a:xfrm>
          <a:prstGeom prst="rect">
            <a:avLst/>
          </a:prstGeom>
          <a:noFill/>
        </p:spPr>
        <p:txBody>
          <a:bodyPr wrap="square" rtlCol="0">
            <a:spAutoFit/>
          </a:bodyPr>
          <a:lstStyle/>
          <a:p>
            <a:r>
              <a:rPr lang="en-US" dirty="0"/>
              <a:t>R = 2 </a:t>
            </a:r>
          </a:p>
        </p:txBody>
      </p:sp>
      <p:graphicFrame>
        <p:nvGraphicFramePr>
          <p:cNvPr id="23" name="Table 23">
            <a:extLst>
              <a:ext uri="{FF2B5EF4-FFF2-40B4-BE49-F238E27FC236}">
                <a16:creationId xmlns:a16="http://schemas.microsoft.com/office/drawing/2014/main" id="{0E27DBC7-163E-2CB6-F59B-A182FEA074BD}"/>
              </a:ext>
            </a:extLst>
          </p:cNvPr>
          <p:cNvGraphicFramePr>
            <a:graphicFrameLocks noGrp="1"/>
          </p:cNvGraphicFramePr>
          <p:nvPr>
            <p:extLst>
              <p:ext uri="{D42A27DB-BD31-4B8C-83A1-F6EECF244321}">
                <p14:modId xmlns:p14="http://schemas.microsoft.com/office/powerpoint/2010/main" val="2097538342"/>
              </p:ext>
            </p:extLst>
          </p:nvPr>
        </p:nvGraphicFramePr>
        <p:xfrm>
          <a:off x="448778" y="4642137"/>
          <a:ext cx="7311014" cy="1849120"/>
        </p:xfrm>
        <a:graphic>
          <a:graphicData uri="http://schemas.openxmlformats.org/drawingml/2006/table">
            <a:tbl>
              <a:tblPr firstRow="1" bandRow="1">
                <a:tableStyleId>{5C22544A-7EE6-4342-B048-85BDC9FD1C3A}</a:tableStyleId>
              </a:tblPr>
              <a:tblGrid>
                <a:gridCol w="1968601">
                  <a:extLst>
                    <a:ext uri="{9D8B030D-6E8A-4147-A177-3AD203B41FA5}">
                      <a16:colId xmlns:a16="http://schemas.microsoft.com/office/drawing/2014/main" val="3244864764"/>
                    </a:ext>
                  </a:extLst>
                </a:gridCol>
                <a:gridCol w="1030014">
                  <a:extLst>
                    <a:ext uri="{9D8B030D-6E8A-4147-A177-3AD203B41FA5}">
                      <a16:colId xmlns:a16="http://schemas.microsoft.com/office/drawing/2014/main" val="3632298426"/>
                    </a:ext>
                  </a:extLst>
                </a:gridCol>
                <a:gridCol w="809297">
                  <a:extLst>
                    <a:ext uri="{9D8B030D-6E8A-4147-A177-3AD203B41FA5}">
                      <a16:colId xmlns:a16="http://schemas.microsoft.com/office/drawing/2014/main" val="1195057885"/>
                    </a:ext>
                  </a:extLst>
                </a:gridCol>
                <a:gridCol w="777765">
                  <a:extLst>
                    <a:ext uri="{9D8B030D-6E8A-4147-A177-3AD203B41FA5}">
                      <a16:colId xmlns:a16="http://schemas.microsoft.com/office/drawing/2014/main" val="360186958"/>
                    </a:ext>
                  </a:extLst>
                </a:gridCol>
                <a:gridCol w="1409157">
                  <a:extLst>
                    <a:ext uri="{9D8B030D-6E8A-4147-A177-3AD203B41FA5}">
                      <a16:colId xmlns:a16="http://schemas.microsoft.com/office/drawing/2014/main" val="2799156101"/>
                    </a:ext>
                  </a:extLst>
                </a:gridCol>
                <a:gridCol w="1316180">
                  <a:extLst>
                    <a:ext uri="{9D8B030D-6E8A-4147-A177-3AD203B41FA5}">
                      <a16:colId xmlns:a16="http://schemas.microsoft.com/office/drawing/2014/main" val="1714835372"/>
                    </a:ext>
                  </a:extLst>
                </a:gridCol>
              </a:tblGrid>
              <a:tr h="0">
                <a:tc>
                  <a:txBody>
                    <a:bodyPr/>
                    <a:lstStyle/>
                    <a:p>
                      <a:endParaRPr lang="en-US" dirty="0"/>
                    </a:p>
                  </a:txBody>
                  <a:tcPr/>
                </a:tc>
                <a:tc>
                  <a:txBody>
                    <a:bodyPr/>
                    <a:lstStyle/>
                    <a:p>
                      <a:r>
                        <a:rPr lang="en-US" dirty="0"/>
                        <a:t>U (W/K)</a:t>
                      </a:r>
                    </a:p>
                  </a:txBody>
                  <a:tcPr/>
                </a:tc>
                <a:tc>
                  <a:txBody>
                    <a:bodyPr/>
                    <a:lstStyle/>
                    <a:p>
                      <a:r>
                        <a:rPr lang="en-US" dirty="0" err="1"/>
                        <a:t>Rse</a:t>
                      </a:r>
                      <a:r>
                        <a:rPr lang="en-US" dirty="0"/>
                        <a:t>/R</a:t>
                      </a:r>
                    </a:p>
                  </a:txBody>
                  <a:tcPr/>
                </a:tc>
                <a:tc>
                  <a:txBody>
                    <a:bodyPr/>
                    <a:lstStyle/>
                    <a:p>
                      <a:r>
                        <a:rPr lang="en-US" dirty="0" err="1"/>
                        <a:t>Rsi</a:t>
                      </a:r>
                      <a:r>
                        <a:rPr lang="en-US" dirty="0"/>
                        <a:t>/R</a:t>
                      </a:r>
                    </a:p>
                  </a:txBody>
                  <a:tcPr/>
                </a:tc>
                <a:tc>
                  <a:txBody>
                    <a:bodyPr/>
                    <a:lstStyle/>
                    <a:p>
                      <a:r>
                        <a:rPr lang="en-US" dirty="0" err="1"/>
                        <a:t>Te</a:t>
                      </a:r>
                      <a:r>
                        <a:rPr lang="en-US" dirty="0"/>
                        <a:t> -</a:t>
                      </a:r>
                      <a:r>
                        <a:rPr lang="en-US" dirty="0" err="1"/>
                        <a:t>Tse</a:t>
                      </a:r>
                      <a:r>
                        <a:rPr lang="en-US" dirty="0"/>
                        <a:t> (°C)</a:t>
                      </a:r>
                    </a:p>
                  </a:txBody>
                  <a:tcPr/>
                </a:tc>
                <a:tc>
                  <a:txBody>
                    <a:bodyPr/>
                    <a:lstStyle/>
                    <a:p>
                      <a:r>
                        <a:rPr lang="en-US" dirty="0" err="1"/>
                        <a:t>Ti</a:t>
                      </a:r>
                      <a:r>
                        <a:rPr lang="en-US" dirty="0"/>
                        <a:t> - </a:t>
                      </a:r>
                      <a:r>
                        <a:rPr lang="en-US" dirty="0" err="1"/>
                        <a:t>Tsi</a:t>
                      </a:r>
                      <a:r>
                        <a:rPr lang="en-US" dirty="0"/>
                        <a:t> (°C)</a:t>
                      </a:r>
                    </a:p>
                  </a:txBody>
                  <a:tcPr/>
                </a:tc>
                <a:extLst>
                  <a:ext uri="{0D108BD9-81ED-4DB2-BD59-A6C34878D82A}">
                    <a16:rowId xmlns:a16="http://schemas.microsoft.com/office/drawing/2014/main" val="2623026290"/>
                  </a:ext>
                </a:extLst>
              </a:tr>
              <a:tr h="370840">
                <a:tc>
                  <a:txBody>
                    <a:bodyPr/>
                    <a:lstStyle/>
                    <a:p>
                      <a:r>
                        <a:rPr lang="en-US" sz="1400" baseline="0" dirty="0"/>
                        <a:t>Single  glazed window</a:t>
                      </a:r>
                    </a:p>
                  </a:txBody>
                  <a:tcPr/>
                </a:tc>
                <a:tc>
                  <a:txBody>
                    <a:bodyPr/>
                    <a:lstStyle/>
                    <a:p>
                      <a:pPr algn="ctr"/>
                      <a:r>
                        <a:rPr lang="en-US" sz="1400" baseline="0" dirty="0"/>
                        <a:t>4.8</a:t>
                      </a:r>
                    </a:p>
                  </a:txBody>
                  <a:tcPr anchor="ctr"/>
                </a:tc>
                <a:tc>
                  <a:txBody>
                    <a:bodyPr/>
                    <a:lstStyle/>
                    <a:p>
                      <a:pPr algn="ctr" fontAlgn="b"/>
                      <a:r>
                        <a:rPr lang="en-GB" sz="1400" b="0" i="0" u="none" strike="noStrike" baseline="0" dirty="0">
                          <a:solidFill>
                            <a:srgbClr val="000000"/>
                          </a:solidFill>
                          <a:effectLst/>
                          <a:latin typeface="Calibri" panose="020F0502020204030204" pitchFamily="34" charset="0"/>
                        </a:rPr>
                        <a:t>0.19</a:t>
                      </a:r>
                    </a:p>
                  </a:txBody>
                  <a:tcPr marL="0" marR="0" marT="0" marB="0" anchor="ctr"/>
                </a:tc>
                <a:tc>
                  <a:txBody>
                    <a:bodyPr/>
                    <a:lstStyle/>
                    <a:p>
                      <a:pPr algn="ctr" fontAlgn="b"/>
                      <a:r>
                        <a:rPr lang="en-GB" sz="1400" b="0" i="0" u="none" strike="noStrike" baseline="0" dirty="0">
                          <a:solidFill>
                            <a:srgbClr val="000000"/>
                          </a:solidFill>
                          <a:effectLst/>
                          <a:latin typeface="Calibri" panose="020F0502020204030204" pitchFamily="34" charset="0"/>
                        </a:rPr>
                        <a:t>0.62</a:t>
                      </a:r>
                    </a:p>
                  </a:txBody>
                  <a:tcPr marL="0" marR="0" marT="0" marB="0" anchor="ctr"/>
                </a:tc>
                <a:tc>
                  <a:txBody>
                    <a:bodyPr/>
                    <a:lstStyle/>
                    <a:p>
                      <a:pPr algn="ctr" fontAlgn="b"/>
                      <a:r>
                        <a:rPr lang="en-GB" sz="1400" b="0" i="0" u="none" strike="noStrike" baseline="0" dirty="0">
                          <a:solidFill>
                            <a:srgbClr val="000000"/>
                          </a:solidFill>
                          <a:effectLst/>
                          <a:latin typeface="Calibri" panose="020F0502020204030204" pitchFamily="34" charset="0"/>
                        </a:rPr>
                        <a:t>3.5</a:t>
                      </a:r>
                    </a:p>
                  </a:txBody>
                  <a:tcPr marL="0" marR="0" marT="0" marB="0" anchor="ctr"/>
                </a:tc>
                <a:tc>
                  <a:txBody>
                    <a:bodyPr/>
                    <a:lstStyle/>
                    <a:p>
                      <a:pPr algn="ctr" fontAlgn="b"/>
                      <a:r>
                        <a:rPr lang="en-GB" sz="1400" b="0" i="0" u="none" strike="noStrike" baseline="0" dirty="0">
                          <a:solidFill>
                            <a:srgbClr val="000000"/>
                          </a:solidFill>
                          <a:effectLst/>
                          <a:latin typeface="Calibri" panose="020F0502020204030204" pitchFamily="34" charset="0"/>
                        </a:rPr>
                        <a:t>11.2</a:t>
                      </a:r>
                    </a:p>
                  </a:txBody>
                  <a:tcPr marL="0" marR="0" marT="0" marB="0" anchor="ctr"/>
                </a:tc>
                <a:extLst>
                  <a:ext uri="{0D108BD9-81ED-4DB2-BD59-A6C34878D82A}">
                    <a16:rowId xmlns:a16="http://schemas.microsoft.com/office/drawing/2014/main" val="1111489295"/>
                  </a:ext>
                </a:extLst>
              </a:tr>
              <a:tr h="370840">
                <a:tc>
                  <a:txBody>
                    <a:bodyPr/>
                    <a:lstStyle/>
                    <a:p>
                      <a:r>
                        <a:rPr lang="en-US" sz="1400" baseline="0" dirty="0"/>
                        <a:t>Double glazed window</a:t>
                      </a:r>
                    </a:p>
                  </a:txBody>
                  <a:tcPr/>
                </a:tc>
                <a:tc>
                  <a:txBody>
                    <a:bodyPr/>
                    <a:lstStyle/>
                    <a:p>
                      <a:pPr algn="ctr" fontAlgn="b"/>
                      <a:r>
                        <a:rPr lang="en-GB" sz="1400" b="0" i="0" u="none" strike="noStrike" baseline="0" dirty="0">
                          <a:solidFill>
                            <a:srgbClr val="000000"/>
                          </a:solidFill>
                          <a:effectLst/>
                          <a:latin typeface="Calibri" panose="020F0502020204030204" pitchFamily="34" charset="0"/>
                        </a:rPr>
                        <a:t>2</a:t>
                      </a:r>
                    </a:p>
                  </a:txBody>
                  <a:tcPr marL="0" marR="0" marT="0" marB="0" anchor="ctr"/>
                </a:tc>
                <a:tc>
                  <a:txBody>
                    <a:bodyPr/>
                    <a:lstStyle/>
                    <a:p>
                      <a:pPr algn="ctr" fontAlgn="b"/>
                      <a:r>
                        <a:rPr lang="en-GB" sz="1400" b="0" i="0" u="none" strike="noStrike" baseline="0" dirty="0">
                          <a:solidFill>
                            <a:srgbClr val="000000"/>
                          </a:solidFill>
                          <a:effectLst/>
                          <a:latin typeface="Calibri" panose="020F0502020204030204" pitchFamily="34" charset="0"/>
                        </a:rPr>
                        <a:t>0.08</a:t>
                      </a:r>
                    </a:p>
                  </a:txBody>
                  <a:tcPr marL="0" marR="0" marT="0" marB="0" anchor="ctr"/>
                </a:tc>
                <a:tc>
                  <a:txBody>
                    <a:bodyPr/>
                    <a:lstStyle/>
                    <a:p>
                      <a:pPr algn="ctr" fontAlgn="b"/>
                      <a:r>
                        <a:rPr lang="en-GB" sz="1400" b="0" i="0" u="none" strike="noStrike" baseline="0" dirty="0">
                          <a:solidFill>
                            <a:srgbClr val="000000"/>
                          </a:solidFill>
                          <a:effectLst/>
                          <a:latin typeface="Calibri" panose="020F0502020204030204" pitchFamily="34" charset="0"/>
                        </a:rPr>
                        <a:t>0.26</a:t>
                      </a:r>
                    </a:p>
                  </a:txBody>
                  <a:tcPr marL="0" marR="0" marT="0" marB="0" anchor="ctr"/>
                </a:tc>
                <a:tc>
                  <a:txBody>
                    <a:bodyPr/>
                    <a:lstStyle/>
                    <a:p>
                      <a:pPr algn="ctr" fontAlgn="b"/>
                      <a:r>
                        <a:rPr lang="en-GB" sz="1400" b="0" i="0" u="none" strike="noStrike" baseline="0" dirty="0">
                          <a:solidFill>
                            <a:srgbClr val="000000"/>
                          </a:solidFill>
                          <a:effectLst/>
                          <a:latin typeface="Calibri" panose="020F0502020204030204" pitchFamily="34" charset="0"/>
                        </a:rPr>
                        <a:t>1.4</a:t>
                      </a:r>
                    </a:p>
                  </a:txBody>
                  <a:tcPr marL="0" marR="0" marT="0" marB="0" anchor="ctr"/>
                </a:tc>
                <a:tc>
                  <a:txBody>
                    <a:bodyPr/>
                    <a:lstStyle/>
                    <a:p>
                      <a:pPr algn="ctr" fontAlgn="b"/>
                      <a:r>
                        <a:rPr lang="en-GB" sz="1400" b="0" i="0" u="none" strike="noStrike" baseline="0" dirty="0">
                          <a:solidFill>
                            <a:srgbClr val="000000"/>
                          </a:solidFill>
                          <a:effectLst/>
                          <a:latin typeface="Calibri" panose="020F0502020204030204" pitchFamily="34" charset="0"/>
                        </a:rPr>
                        <a:t>4.7</a:t>
                      </a:r>
                    </a:p>
                  </a:txBody>
                  <a:tcPr marL="0" marR="0" marT="0" marB="0" anchor="ctr"/>
                </a:tc>
                <a:extLst>
                  <a:ext uri="{0D108BD9-81ED-4DB2-BD59-A6C34878D82A}">
                    <a16:rowId xmlns:a16="http://schemas.microsoft.com/office/drawing/2014/main" val="3814196171"/>
                  </a:ext>
                </a:extLst>
              </a:tr>
              <a:tr h="370840">
                <a:tc>
                  <a:txBody>
                    <a:bodyPr/>
                    <a:lstStyle/>
                    <a:p>
                      <a:r>
                        <a:rPr lang="en-US" sz="1400" baseline="0" dirty="0"/>
                        <a:t>Solid wall</a:t>
                      </a:r>
                    </a:p>
                  </a:txBody>
                  <a:tcPr/>
                </a:tc>
                <a:tc>
                  <a:txBody>
                    <a:bodyPr/>
                    <a:lstStyle/>
                    <a:p>
                      <a:pPr algn="ctr" fontAlgn="b"/>
                      <a:r>
                        <a:rPr lang="en-GB" sz="1400" b="0" i="0" u="none" strike="noStrike" baseline="0">
                          <a:solidFill>
                            <a:srgbClr val="000000"/>
                          </a:solidFill>
                          <a:effectLst/>
                          <a:latin typeface="Calibri" panose="020F0502020204030204" pitchFamily="34" charset="0"/>
                        </a:rPr>
                        <a:t>1.6</a:t>
                      </a:r>
                    </a:p>
                  </a:txBody>
                  <a:tcPr marL="0" marR="0" marT="0" marB="0" anchor="ctr"/>
                </a:tc>
                <a:tc>
                  <a:txBody>
                    <a:bodyPr/>
                    <a:lstStyle/>
                    <a:p>
                      <a:pPr algn="ctr" fontAlgn="b"/>
                      <a:r>
                        <a:rPr lang="en-GB" sz="1400" b="0" i="0" u="none" strike="noStrike" baseline="0">
                          <a:solidFill>
                            <a:srgbClr val="000000"/>
                          </a:solidFill>
                          <a:effectLst/>
                          <a:latin typeface="Calibri" panose="020F0502020204030204" pitchFamily="34" charset="0"/>
                        </a:rPr>
                        <a:t>0.06</a:t>
                      </a:r>
                    </a:p>
                  </a:txBody>
                  <a:tcPr marL="0" marR="0" marT="0" marB="0" anchor="ctr"/>
                </a:tc>
                <a:tc>
                  <a:txBody>
                    <a:bodyPr/>
                    <a:lstStyle/>
                    <a:p>
                      <a:pPr algn="ctr" fontAlgn="b"/>
                      <a:r>
                        <a:rPr lang="en-GB" sz="1400" b="0" i="0" u="none" strike="noStrike" baseline="0" dirty="0">
                          <a:solidFill>
                            <a:srgbClr val="000000"/>
                          </a:solidFill>
                          <a:effectLst/>
                          <a:latin typeface="Calibri" panose="020F0502020204030204" pitchFamily="34" charset="0"/>
                        </a:rPr>
                        <a:t>0.21</a:t>
                      </a:r>
                    </a:p>
                  </a:txBody>
                  <a:tcPr marL="0" marR="0" marT="0" marB="0" anchor="ctr"/>
                </a:tc>
                <a:tc>
                  <a:txBody>
                    <a:bodyPr/>
                    <a:lstStyle/>
                    <a:p>
                      <a:pPr algn="ctr" fontAlgn="b"/>
                      <a:r>
                        <a:rPr lang="en-GB" sz="1400" b="0" i="0" u="none" strike="noStrike" baseline="0" dirty="0">
                          <a:solidFill>
                            <a:srgbClr val="000000"/>
                          </a:solidFill>
                          <a:effectLst/>
                          <a:latin typeface="Calibri" panose="020F0502020204030204" pitchFamily="34" charset="0"/>
                        </a:rPr>
                        <a:t>1.2</a:t>
                      </a:r>
                    </a:p>
                  </a:txBody>
                  <a:tcPr marL="0" marR="0" marT="0" marB="0" anchor="ctr"/>
                </a:tc>
                <a:tc>
                  <a:txBody>
                    <a:bodyPr/>
                    <a:lstStyle/>
                    <a:p>
                      <a:pPr algn="ctr" fontAlgn="b"/>
                      <a:r>
                        <a:rPr lang="en-GB" sz="1400" b="0" i="0" u="none" strike="noStrike" baseline="0" dirty="0">
                          <a:solidFill>
                            <a:srgbClr val="000000"/>
                          </a:solidFill>
                          <a:effectLst/>
                          <a:latin typeface="Calibri" panose="020F0502020204030204" pitchFamily="34" charset="0"/>
                        </a:rPr>
                        <a:t>3.7</a:t>
                      </a:r>
                    </a:p>
                  </a:txBody>
                  <a:tcPr marL="0" marR="0" marT="0" marB="0" anchor="ctr"/>
                </a:tc>
                <a:extLst>
                  <a:ext uri="{0D108BD9-81ED-4DB2-BD59-A6C34878D82A}">
                    <a16:rowId xmlns:a16="http://schemas.microsoft.com/office/drawing/2014/main" val="1243444629"/>
                  </a:ext>
                </a:extLst>
              </a:tr>
              <a:tr h="370840">
                <a:tc>
                  <a:txBody>
                    <a:bodyPr/>
                    <a:lstStyle/>
                    <a:p>
                      <a:r>
                        <a:rPr lang="en-US" sz="1400" baseline="0" dirty="0"/>
                        <a:t>Cavity wall</a:t>
                      </a:r>
                    </a:p>
                  </a:txBody>
                  <a:tcPr/>
                </a:tc>
                <a:tc>
                  <a:txBody>
                    <a:bodyPr/>
                    <a:lstStyle/>
                    <a:p>
                      <a:pPr algn="ctr" fontAlgn="b"/>
                      <a:r>
                        <a:rPr lang="en-GB" sz="1400" b="0" i="0" u="none" strike="noStrike" baseline="0" dirty="0">
                          <a:solidFill>
                            <a:srgbClr val="000000"/>
                          </a:solidFill>
                          <a:effectLst/>
                          <a:latin typeface="Calibri" panose="020F0502020204030204" pitchFamily="34" charset="0"/>
                        </a:rPr>
                        <a:t>0.5</a:t>
                      </a:r>
                    </a:p>
                  </a:txBody>
                  <a:tcPr marL="0" marR="0" marT="0" marB="0" anchor="ctr"/>
                </a:tc>
                <a:tc>
                  <a:txBody>
                    <a:bodyPr/>
                    <a:lstStyle/>
                    <a:p>
                      <a:pPr algn="ctr" fontAlgn="b"/>
                      <a:r>
                        <a:rPr lang="en-GB" sz="1400" b="0" i="0" u="none" strike="noStrike" baseline="0" dirty="0">
                          <a:solidFill>
                            <a:srgbClr val="000000"/>
                          </a:solidFill>
                          <a:effectLst/>
                          <a:latin typeface="Calibri" panose="020F0502020204030204" pitchFamily="34" charset="0"/>
                        </a:rPr>
                        <a:t>0.02</a:t>
                      </a:r>
                    </a:p>
                  </a:txBody>
                  <a:tcPr marL="0" marR="0" marT="0" marB="0" anchor="ctr"/>
                </a:tc>
                <a:tc>
                  <a:txBody>
                    <a:bodyPr/>
                    <a:lstStyle/>
                    <a:p>
                      <a:pPr algn="ctr" fontAlgn="b"/>
                      <a:r>
                        <a:rPr lang="en-GB" sz="1400" b="0" i="0" u="none" strike="noStrike" baseline="0" dirty="0">
                          <a:solidFill>
                            <a:srgbClr val="000000"/>
                          </a:solidFill>
                          <a:effectLst/>
                          <a:latin typeface="Calibri" panose="020F0502020204030204" pitchFamily="34" charset="0"/>
                        </a:rPr>
                        <a:t>0.07</a:t>
                      </a:r>
                    </a:p>
                  </a:txBody>
                  <a:tcPr marL="0" marR="0" marT="0" marB="0" anchor="ctr"/>
                </a:tc>
                <a:tc>
                  <a:txBody>
                    <a:bodyPr/>
                    <a:lstStyle/>
                    <a:p>
                      <a:pPr algn="ctr" fontAlgn="b"/>
                      <a:r>
                        <a:rPr lang="en-GB" sz="1400" b="0" i="0" u="none" strike="noStrike" baseline="0" dirty="0">
                          <a:solidFill>
                            <a:srgbClr val="000000"/>
                          </a:solidFill>
                          <a:effectLst/>
                          <a:latin typeface="Calibri" panose="020F0502020204030204" pitchFamily="34" charset="0"/>
                        </a:rPr>
                        <a:t>0.4</a:t>
                      </a:r>
                    </a:p>
                  </a:txBody>
                  <a:tcPr marL="0" marR="0" marT="0" marB="0" anchor="ctr"/>
                </a:tc>
                <a:tc>
                  <a:txBody>
                    <a:bodyPr/>
                    <a:lstStyle/>
                    <a:p>
                      <a:pPr algn="ctr" fontAlgn="b"/>
                      <a:r>
                        <a:rPr lang="en-GB" sz="1400" b="0" i="0" u="none" strike="noStrike" baseline="0" dirty="0">
                          <a:solidFill>
                            <a:schemeClr val="accent3">
                              <a:lumMod val="75000"/>
                            </a:schemeClr>
                          </a:solidFill>
                          <a:effectLst/>
                          <a:latin typeface="Calibri" panose="020F0502020204030204" pitchFamily="34" charset="0"/>
                        </a:rPr>
                        <a:t>1.2</a:t>
                      </a:r>
                    </a:p>
                  </a:txBody>
                  <a:tcPr marL="0" marR="0" marT="0" marB="0" anchor="ctr"/>
                </a:tc>
                <a:extLst>
                  <a:ext uri="{0D108BD9-81ED-4DB2-BD59-A6C34878D82A}">
                    <a16:rowId xmlns:a16="http://schemas.microsoft.com/office/drawing/2014/main" val="4024039955"/>
                  </a:ext>
                </a:extLst>
              </a:tr>
            </a:tbl>
          </a:graphicData>
        </a:graphic>
      </p:graphicFrame>
      <p:cxnSp>
        <p:nvCxnSpPr>
          <p:cNvPr id="27" name="Straight Arrow Connector 26">
            <a:extLst>
              <a:ext uri="{FF2B5EF4-FFF2-40B4-BE49-F238E27FC236}">
                <a16:creationId xmlns:a16="http://schemas.microsoft.com/office/drawing/2014/main" id="{9BB6B0E4-3FC1-BDF0-3CE8-C1BE64A61F1B}"/>
              </a:ext>
            </a:extLst>
          </p:cNvPr>
          <p:cNvCxnSpPr/>
          <p:nvPr/>
        </p:nvCxnSpPr>
        <p:spPr>
          <a:xfrm>
            <a:off x="1870842" y="4411919"/>
            <a:ext cx="1098330"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867FF7C7-8B53-0669-48CC-791D435193CA}"/>
              </a:ext>
            </a:extLst>
          </p:cNvPr>
          <p:cNvSpPr txBox="1"/>
          <p:nvPr/>
        </p:nvSpPr>
        <p:spPr>
          <a:xfrm>
            <a:off x="7959488" y="5833130"/>
            <a:ext cx="1184512" cy="523220"/>
          </a:xfrm>
          <a:prstGeom prst="rect">
            <a:avLst/>
          </a:prstGeom>
          <a:noFill/>
        </p:spPr>
        <p:txBody>
          <a:bodyPr wrap="square" rtlCol="0">
            <a:spAutoFit/>
          </a:bodyPr>
          <a:lstStyle/>
          <a:p>
            <a:r>
              <a:rPr lang="en-US" sz="1400" b="1" dirty="0">
                <a:solidFill>
                  <a:schemeClr val="accent3">
                    <a:lumMod val="75000"/>
                  </a:schemeClr>
                </a:solidFill>
              </a:rPr>
              <a:t>Only 1-2°C below </a:t>
            </a:r>
            <a:r>
              <a:rPr lang="en-US" sz="1400" b="1" dirty="0" err="1">
                <a:solidFill>
                  <a:schemeClr val="accent3">
                    <a:lumMod val="75000"/>
                  </a:schemeClr>
                </a:solidFill>
              </a:rPr>
              <a:t>Ti</a:t>
            </a:r>
            <a:endParaRPr lang="en-US" sz="1400" b="1" dirty="0">
              <a:solidFill>
                <a:schemeClr val="accent3">
                  <a:lumMod val="75000"/>
                </a:schemeClr>
              </a:solidFill>
            </a:endParaRPr>
          </a:p>
        </p:txBody>
      </p:sp>
      <p:cxnSp>
        <p:nvCxnSpPr>
          <p:cNvPr id="14" name="Straight Arrow Connector 13">
            <a:extLst>
              <a:ext uri="{FF2B5EF4-FFF2-40B4-BE49-F238E27FC236}">
                <a16:creationId xmlns:a16="http://schemas.microsoft.com/office/drawing/2014/main" id="{ED28A608-2E9D-9D1C-E8E7-37C589CF6F1E}"/>
              </a:ext>
            </a:extLst>
          </p:cNvPr>
          <p:cNvCxnSpPr>
            <a:stCxn id="6" idx="1"/>
          </p:cNvCxnSpPr>
          <p:nvPr/>
        </p:nvCxnSpPr>
        <p:spPr>
          <a:xfrm flipH="1">
            <a:off x="7325710" y="6094740"/>
            <a:ext cx="633778" cy="261610"/>
          </a:xfrm>
          <a:prstGeom prst="straightConnector1">
            <a:avLst/>
          </a:prstGeom>
          <a:ln w="3810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99270CED-6EC5-B770-B853-9F94E3530765}"/>
              </a:ext>
            </a:extLst>
          </p:cNvPr>
          <p:cNvSpPr txBox="1"/>
          <p:nvPr/>
        </p:nvSpPr>
        <p:spPr>
          <a:xfrm>
            <a:off x="448777" y="3647091"/>
            <a:ext cx="1316953" cy="738664"/>
          </a:xfrm>
          <a:prstGeom prst="rect">
            <a:avLst/>
          </a:prstGeom>
          <a:noFill/>
        </p:spPr>
        <p:txBody>
          <a:bodyPr wrap="square" rtlCol="0">
            <a:spAutoFit/>
          </a:bodyPr>
          <a:lstStyle/>
          <a:p>
            <a:r>
              <a:rPr lang="en-US" sz="1400" dirty="0">
                <a:solidFill>
                  <a:schemeClr val="accent6">
                    <a:lumMod val="75000"/>
                  </a:schemeClr>
                </a:solidFill>
              </a:rPr>
              <a:t>* Widely used rule of thumb but not reliable</a:t>
            </a:r>
          </a:p>
        </p:txBody>
      </p:sp>
    </p:spTree>
    <p:extLst>
      <p:ext uri="{BB962C8B-B14F-4D97-AF65-F5344CB8AC3E}">
        <p14:creationId xmlns:p14="http://schemas.microsoft.com/office/powerpoint/2010/main" val="132268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083969"/>
            <a:ext cx="5486400" cy="566738"/>
          </a:xfrm>
        </p:spPr>
        <p:txBody>
          <a:bodyPr/>
          <a:lstStyle/>
          <a:p>
            <a:pPr algn="ctr"/>
            <a:r>
              <a:rPr lang="en-US" dirty="0"/>
              <a:t>Draught at the bottom of the door</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792289" y="1294022"/>
            <a:ext cx="5486398" cy="3465093"/>
          </a:xfrm>
        </p:spPr>
      </p:pic>
      <p:sp>
        <p:nvSpPr>
          <p:cNvPr id="4" name="Text Placeholder 3"/>
          <p:cNvSpPr>
            <a:spLocks noGrp="1"/>
          </p:cNvSpPr>
          <p:nvPr>
            <p:ph type="body" sz="half" idx="2"/>
          </p:nvPr>
        </p:nvSpPr>
        <p:spPr>
          <a:xfrm>
            <a:off x="680378" y="5616823"/>
            <a:ext cx="7710954" cy="804862"/>
          </a:xfrm>
        </p:spPr>
        <p:txBody>
          <a:bodyPr/>
          <a:lstStyle/>
          <a:p>
            <a:pPr algn="ctr"/>
            <a:r>
              <a:rPr lang="en-US" dirty="0"/>
              <a:t>This door is not closing properly against the step. Draught stripping would help but actually this is not too  bad.</a:t>
            </a:r>
          </a:p>
        </p:txBody>
      </p:sp>
      <p:sp>
        <p:nvSpPr>
          <p:cNvPr id="6" name="TextBox 5"/>
          <p:cNvSpPr txBox="1"/>
          <p:nvPr/>
        </p:nvSpPr>
        <p:spPr>
          <a:xfrm>
            <a:off x="328849" y="272165"/>
            <a:ext cx="5987329" cy="369332"/>
          </a:xfrm>
          <a:prstGeom prst="rect">
            <a:avLst/>
          </a:prstGeom>
          <a:noFill/>
        </p:spPr>
        <p:txBody>
          <a:bodyPr wrap="square" rtlCol="0">
            <a:spAutoFit/>
          </a:bodyPr>
          <a:lstStyle/>
          <a:p>
            <a:r>
              <a:rPr lang="en-US" dirty="0"/>
              <a:t>Thermal Images: find draughts</a:t>
            </a:r>
          </a:p>
        </p:txBody>
      </p:sp>
      <p:sp>
        <p:nvSpPr>
          <p:cNvPr id="3" name="Footer Placeholder 2"/>
          <p:cNvSpPr>
            <a:spLocks noGrp="1"/>
          </p:cNvSpPr>
          <p:nvPr>
            <p:ph type="ftr" sz="quarter" idx="11"/>
          </p:nvPr>
        </p:nvSpPr>
        <p:spPr/>
        <p:txBody>
          <a:bodyPr/>
          <a:lstStyle/>
          <a:p>
            <a:r>
              <a:rPr lang="en-US"/>
              <a:t>Nicola Terry, Cambridge Carbon Footprint</a:t>
            </a:r>
          </a:p>
        </p:txBody>
      </p:sp>
    </p:spTree>
    <p:extLst>
      <p:ext uri="{BB962C8B-B14F-4D97-AF65-F5344CB8AC3E}">
        <p14:creationId xmlns:p14="http://schemas.microsoft.com/office/powerpoint/2010/main" val="180057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083969"/>
            <a:ext cx="5486400" cy="566738"/>
          </a:xfrm>
        </p:spPr>
        <p:txBody>
          <a:bodyPr/>
          <a:lstStyle/>
          <a:p>
            <a:pPr algn="ctr"/>
            <a:r>
              <a:rPr lang="en-US" dirty="0"/>
              <a:t>Draught through a letter box</a:t>
            </a:r>
          </a:p>
        </p:txBody>
      </p:sp>
      <p:sp>
        <p:nvSpPr>
          <p:cNvPr id="4" name="Text Placeholder 3"/>
          <p:cNvSpPr>
            <a:spLocks noGrp="1"/>
          </p:cNvSpPr>
          <p:nvPr>
            <p:ph type="body" sz="half" idx="2"/>
          </p:nvPr>
        </p:nvSpPr>
        <p:spPr>
          <a:xfrm>
            <a:off x="680378" y="5616823"/>
            <a:ext cx="7710954" cy="804862"/>
          </a:xfrm>
        </p:spPr>
        <p:txBody>
          <a:bodyPr/>
          <a:lstStyle/>
          <a:p>
            <a:pPr algn="ctr"/>
            <a:r>
              <a:rPr lang="en-US" dirty="0"/>
              <a:t>This letterbox is not closing properly and air is leaking through and around the frame.</a:t>
            </a:r>
          </a:p>
        </p:txBody>
      </p:sp>
      <p:sp>
        <p:nvSpPr>
          <p:cNvPr id="6" name="TextBox 5"/>
          <p:cNvSpPr txBox="1"/>
          <p:nvPr/>
        </p:nvSpPr>
        <p:spPr>
          <a:xfrm>
            <a:off x="328849" y="272165"/>
            <a:ext cx="5987329" cy="369332"/>
          </a:xfrm>
          <a:prstGeom prst="rect">
            <a:avLst/>
          </a:prstGeom>
          <a:noFill/>
        </p:spPr>
        <p:txBody>
          <a:bodyPr wrap="square" rtlCol="0">
            <a:spAutoFit/>
          </a:bodyPr>
          <a:lstStyle/>
          <a:p>
            <a:r>
              <a:rPr lang="en-US" dirty="0"/>
              <a:t>Thermal Images: find draughts</a:t>
            </a:r>
          </a:p>
        </p:txBody>
      </p:sp>
      <p:sp>
        <p:nvSpPr>
          <p:cNvPr id="3" name="Footer Placeholder 2"/>
          <p:cNvSpPr>
            <a:spLocks noGrp="1"/>
          </p:cNvSpPr>
          <p:nvPr>
            <p:ph type="ftr" sz="quarter" idx="11"/>
          </p:nvPr>
        </p:nvSpPr>
        <p:spPr/>
        <p:txBody>
          <a:bodyPr/>
          <a:lstStyle/>
          <a:p>
            <a:r>
              <a:rPr lang="en-US"/>
              <a:t>Nicola Terry, Cambridge Carbon Footprint</a:t>
            </a:r>
          </a:p>
        </p:txBody>
      </p:sp>
      <p:pic>
        <p:nvPicPr>
          <p:cNvPr id="9" name="Picture Placeholder 8"/>
          <p:cNvPicPr>
            <a:picLocks noGrp="1" noChangeAspect="1"/>
          </p:cNvPicPr>
          <p:nvPr>
            <p:ph type="pic" idx="1"/>
          </p:nvPr>
        </p:nvPicPr>
        <p:blipFill>
          <a:blip r:embed="rId2"/>
          <a:srcRect t="12500" b="12500"/>
          <a:stretch>
            <a:fillRect/>
          </a:stretch>
        </p:blipFill>
        <p:spPr>
          <a:xfrm>
            <a:off x="1679575" y="1088850"/>
            <a:ext cx="5486400" cy="4114800"/>
          </a:xfrm>
          <a:prstGeom prst="rect">
            <a:avLst/>
          </a:prstGeom>
        </p:spPr>
      </p:pic>
    </p:spTree>
    <p:extLst>
      <p:ext uri="{BB962C8B-B14F-4D97-AF65-F5344CB8AC3E}">
        <p14:creationId xmlns:p14="http://schemas.microsoft.com/office/powerpoint/2010/main" val="2041938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083969"/>
            <a:ext cx="5486400" cy="566738"/>
          </a:xfrm>
        </p:spPr>
        <p:txBody>
          <a:bodyPr/>
          <a:lstStyle/>
          <a:p>
            <a:pPr algn="ctr"/>
            <a:r>
              <a:rPr lang="en-US" dirty="0"/>
              <a:t>Infiltration through </a:t>
            </a:r>
            <a:r>
              <a:rPr lang="en-US" dirty="0" err="1"/>
              <a:t>french</a:t>
            </a:r>
            <a:r>
              <a:rPr lang="en-US" dirty="0"/>
              <a:t> windows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792289" y="1294022"/>
            <a:ext cx="5486398" cy="3465093"/>
          </a:xfrm>
        </p:spPr>
      </p:pic>
      <p:sp>
        <p:nvSpPr>
          <p:cNvPr id="4" name="Text Placeholder 3"/>
          <p:cNvSpPr>
            <a:spLocks noGrp="1"/>
          </p:cNvSpPr>
          <p:nvPr>
            <p:ph type="body" sz="half" idx="2"/>
          </p:nvPr>
        </p:nvSpPr>
        <p:spPr>
          <a:xfrm>
            <a:off x="680378" y="5616823"/>
            <a:ext cx="7710954" cy="804862"/>
          </a:xfrm>
        </p:spPr>
        <p:txBody>
          <a:bodyPr/>
          <a:lstStyle/>
          <a:p>
            <a:r>
              <a:rPr lang="en-US" dirty="0"/>
              <a:t>It is tricky to fix draughts in </a:t>
            </a:r>
            <a:r>
              <a:rPr lang="en-US" dirty="0" err="1"/>
              <a:t>french</a:t>
            </a:r>
            <a:r>
              <a:rPr lang="en-US" dirty="0"/>
              <a:t> windows  - in this case there is a problem just in the lower part of the door.</a:t>
            </a:r>
          </a:p>
        </p:txBody>
      </p:sp>
      <p:sp>
        <p:nvSpPr>
          <p:cNvPr id="6" name="TextBox 5"/>
          <p:cNvSpPr txBox="1"/>
          <p:nvPr/>
        </p:nvSpPr>
        <p:spPr>
          <a:xfrm>
            <a:off x="328849" y="272165"/>
            <a:ext cx="5987329" cy="369332"/>
          </a:xfrm>
          <a:prstGeom prst="rect">
            <a:avLst/>
          </a:prstGeom>
          <a:noFill/>
        </p:spPr>
        <p:txBody>
          <a:bodyPr wrap="square" rtlCol="0">
            <a:spAutoFit/>
          </a:bodyPr>
          <a:lstStyle/>
          <a:p>
            <a:r>
              <a:rPr lang="en-US" dirty="0"/>
              <a:t>Thermal Images: find draughts</a:t>
            </a:r>
          </a:p>
        </p:txBody>
      </p:sp>
      <p:sp>
        <p:nvSpPr>
          <p:cNvPr id="3" name="Footer Placeholder 2"/>
          <p:cNvSpPr>
            <a:spLocks noGrp="1"/>
          </p:cNvSpPr>
          <p:nvPr>
            <p:ph type="ftr" sz="quarter" idx="11"/>
          </p:nvPr>
        </p:nvSpPr>
        <p:spPr/>
        <p:txBody>
          <a:bodyPr/>
          <a:lstStyle/>
          <a:p>
            <a:r>
              <a:rPr lang="en-US"/>
              <a:t>Nicola Terry, Cambridge Carbon Footprint</a:t>
            </a:r>
          </a:p>
        </p:txBody>
      </p:sp>
    </p:spTree>
    <p:extLst>
      <p:ext uri="{BB962C8B-B14F-4D97-AF65-F5344CB8AC3E}">
        <p14:creationId xmlns:p14="http://schemas.microsoft.com/office/powerpoint/2010/main" val="216655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083969"/>
            <a:ext cx="5486400" cy="566738"/>
          </a:xfrm>
        </p:spPr>
        <p:txBody>
          <a:bodyPr/>
          <a:lstStyle/>
          <a:p>
            <a:pPr algn="ctr"/>
            <a:r>
              <a:rPr lang="en-US" dirty="0"/>
              <a:t>The vent above the window is open</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792289" y="1294022"/>
            <a:ext cx="5486398" cy="3465093"/>
          </a:xfrm>
        </p:spPr>
      </p:pic>
      <p:sp>
        <p:nvSpPr>
          <p:cNvPr id="4" name="Text Placeholder 3"/>
          <p:cNvSpPr>
            <a:spLocks noGrp="1"/>
          </p:cNvSpPr>
          <p:nvPr>
            <p:ph type="body" sz="half" idx="2"/>
          </p:nvPr>
        </p:nvSpPr>
        <p:spPr>
          <a:xfrm>
            <a:off x="680378" y="5616823"/>
            <a:ext cx="7710954" cy="804862"/>
          </a:xfrm>
        </p:spPr>
        <p:txBody>
          <a:bodyPr/>
          <a:lstStyle/>
          <a:p>
            <a:r>
              <a:rPr lang="en-US" dirty="0"/>
              <a:t>Heat is streaming out through the vent above this window. Some windows have fixed vents, in other cases you can close the vent. But you do need some ventilation in each room so you  may want to leave it open. </a:t>
            </a:r>
          </a:p>
        </p:txBody>
      </p:sp>
      <p:sp>
        <p:nvSpPr>
          <p:cNvPr id="6" name="TextBox 5"/>
          <p:cNvSpPr txBox="1"/>
          <p:nvPr/>
        </p:nvSpPr>
        <p:spPr>
          <a:xfrm>
            <a:off x="328849" y="272165"/>
            <a:ext cx="5987329" cy="369332"/>
          </a:xfrm>
          <a:prstGeom prst="rect">
            <a:avLst/>
          </a:prstGeom>
          <a:noFill/>
        </p:spPr>
        <p:txBody>
          <a:bodyPr wrap="square" rtlCol="0">
            <a:spAutoFit/>
          </a:bodyPr>
          <a:lstStyle/>
          <a:p>
            <a:r>
              <a:rPr lang="en-US" dirty="0"/>
              <a:t>Thermal Images: find open vents</a:t>
            </a:r>
          </a:p>
        </p:txBody>
      </p:sp>
      <p:sp>
        <p:nvSpPr>
          <p:cNvPr id="3" name="Footer Placeholder 2"/>
          <p:cNvSpPr>
            <a:spLocks noGrp="1"/>
          </p:cNvSpPr>
          <p:nvPr>
            <p:ph type="ftr" sz="quarter" idx="11"/>
          </p:nvPr>
        </p:nvSpPr>
        <p:spPr/>
        <p:txBody>
          <a:bodyPr/>
          <a:lstStyle/>
          <a:p>
            <a:r>
              <a:rPr lang="en-US"/>
              <a:t>Nicola Terry, Cambridge Carbon Footprint</a:t>
            </a:r>
          </a:p>
        </p:txBody>
      </p:sp>
    </p:spTree>
    <p:extLst>
      <p:ext uri="{BB962C8B-B14F-4D97-AF65-F5344CB8AC3E}">
        <p14:creationId xmlns:p14="http://schemas.microsoft.com/office/powerpoint/2010/main" val="119256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2BF1-45E6-DC87-1CA2-549D51CADCCC}"/>
              </a:ext>
            </a:extLst>
          </p:cNvPr>
          <p:cNvSpPr>
            <a:spLocks noGrp="1"/>
          </p:cNvSpPr>
          <p:nvPr>
            <p:ph type="title"/>
          </p:nvPr>
        </p:nvSpPr>
        <p:spPr/>
        <p:txBody>
          <a:bodyPr/>
          <a:lstStyle/>
          <a:p>
            <a:r>
              <a:rPr lang="en-US" dirty="0"/>
              <a:t>Unlagged heating pipes</a:t>
            </a:r>
          </a:p>
        </p:txBody>
      </p:sp>
      <p:pic>
        <p:nvPicPr>
          <p:cNvPr id="6" name="Picture Placeholder 5">
            <a:extLst>
              <a:ext uri="{FF2B5EF4-FFF2-40B4-BE49-F238E27FC236}">
                <a16:creationId xmlns:a16="http://schemas.microsoft.com/office/drawing/2014/main" id="{0A53F20A-196D-8CEF-5A02-A3806ED2E257}"/>
              </a:ext>
            </a:extLst>
          </p:cNvPr>
          <p:cNvPicPr>
            <a:picLocks noGrp="1" noChangeAspect="1"/>
          </p:cNvPicPr>
          <p:nvPr>
            <p:ph type="pic" idx="1"/>
          </p:nvPr>
        </p:nvPicPr>
        <p:blipFill>
          <a:blip r:embed="rId2"/>
          <a:srcRect l="7895" r="7895"/>
          <a:stretch>
            <a:fillRect/>
          </a:stretch>
        </p:blipFill>
        <p:spPr>
          <a:prstGeom prst="rect">
            <a:avLst/>
          </a:prstGeom>
        </p:spPr>
      </p:pic>
      <p:sp>
        <p:nvSpPr>
          <p:cNvPr id="4" name="Text Placeholder 3">
            <a:extLst>
              <a:ext uri="{FF2B5EF4-FFF2-40B4-BE49-F238E27FC236}">
                <a16:creationId xmlns:a16="http://schemas.microsoft.com/office/drawing/2014/main" id="{1E8B2C54-2534-0534-3B73-1BBD8431FA57}"/>
              </a:ext>
            </a:extLst>
          </p:cNvPr>
          <p:cNvSpPr>
            <a:spLocks noGrp="1"/>
          </p:cNvSpPr>
          <p:nvPr>
            <p:ph type="body" sz="half" idx="2"/>
          </p:nvPr>
        </p:nvSpPr>
        <p:spPr/>
        <p:txBody>
          <a:bodyPr/>
          <a:lstStyle/>
          <a:p>
            <a:r>
              <a:rPr lang="en-US" dirty="0"/>
              <a:t>The heat is leaking up from under the floor - pipes under the wooden floor are heating the underfloor void and need to be lagged.</a:t>
            </a:r>
          </a:p>
        </p:txBody>
      </p:sp>
      <p:sp>
        <p:nvSpPr>
          <p:cNvPr id="5" name="Footer Placeholder 4">
            <a:extLst>
              <a:ext uri="{FF2B5EF4-FFF2-40B4-BE49-F238E27FC236}">
                <a16:creationId xmlns:a16="http://schemas.microsoft.com/office/drawing/2014/main" id="{596206B7-F1E3-6F8B-A276-8E9C465BFE7F}"/>
              </a:ext>
            </a:extLst>
          </p:cNvPr>
          <p:cNvSpPr>
            <a:spLocks noGrp="1"/>
          </p:cNvSpPr>
          <p:nvPr>
            <p:ph type="ftr" sz="quarter" idx="11"/>
          </p:nvPr>
        </p:nvSpPr>
        <p:spPr/>
        <p:txBody>
          <a:bodyPr/>
          <a:lstStyle/>
          <a:p>
            <a:r>
              <a:rPr lang="en-US"/>
              <a:t>Nicola Terry, Cambridge Carbon Footprint</a:t>
            </a:r>
          </a:p>
        </p:txBody>
      </p:sp>
      <p:sp>
        <p:nvSpPr>
          <p:cNvPr id="7" name="TextBox 6">
            <a:extLst>
              <a:ext uri="{FF2B5EF4-FFF2-40B4-BE49-F238E27FC236}">
                <a16:creationId xmlns:a16="http://schemas.microsoft.com/office/drawing/2014/main" id="{A28ECBC7-ED50-D1D7-A665-311B88A488CF}"/>
              </a:ext>
            </a:extLst>
          </p:cNvPr>
          <p:cNvSpPr txBox="1"/>
          <p:nvPr/>
        </p:nvSpPr>
        <p:spPr>
          <a:xfrm>
            <a:off x="328849" y="272165"/>
            <a:ext cx="5987329" cy="369332"/>
          </a:xfrm>
          <a:prstGeom prst="rect">
            <a:avLst/>
          </a:prstGeom>
          <a:noFill/>
        </p:spPr>
        <p:txBody>
          <a:bodyPr wrap="square" rtlCol="0">
            <a:spAutoFit/>
          </a:bodyPr>
          <a:lstStyle/>
          <a:p>
            <a:r>
              <a:rPr lang="en-US" dirty="0"/>
              <a:t>Thermal Images: find missing insulation</a:t>
            </a:r>
          </a:p>
        </p:txBody>
      </p:sp>
    </p:spTree>
    <p:extLst>
      <p:ext uri="{BB962C8B-B14F-4D97-AF65-F5344CB8AC3E}">
        <p14:creationId xmlns:p14="http://schemas.microsoft.com/office/powerpoint/2010/main" val="2377685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4EFE0-19A5-89CD-094A-DA0EBB65C4E3}"/>
              </a:ext>
            </a:extLst>
          </p:cNvPr>
          <p:cNvSpPr>
            <a:spLocks noGrp="1"/>
          </p:cNvSpPr>
          <p:nvPr>
            <p:ph type="title"/>
          </p:nvPr>
        </p:nvSpPr>
        <p:spPr/>
        <p:txBody>
          <a:bodyPr/>
          <a:lstStyle/>
          <a:p>
            <a:r>
              <a:rPr lang="en-US" dirty="0"/>
              <a:t>Slumped cavity wall insulation</a:t>
            </a:r>
          </a:p>
        </p:txBody>
      </p:sp>
      <p:sp>
        <p:nvSpPr>
          <p:cNvPr id="4" name="Text Placeholder 3">
            <a:extLst>
              <a:ext uri="{FF2B5EF4-FFF2-40B4-BE49-F238E27FC236}">
                <a16:creationId xmlns:a16="http://schemas.microsoft.com/office/drawing/2014/main" id="{06CC68EC-5022-3660-020D-E906B38A9431}"/>
              </a:ext>
            </a:extLst>
          </p:cNvPr>
          <p:cNvSpPr>
            <a:spLocks noGrp="1"/>
          </p:cNvSpPr>
          <p:nvPr>
            <p:ph type="body" sz="half" idx="2"/>
          </p:nvPr>
        </p:nvSpPr>
        <p:spPr/>
        <p:txBody>
          <a:bodyPr/>
          <a:lstStyle/>
          <a:p>
            <a:r>
              <a:rPr lang="en-US" dirty="0"/>
              <a:t>The top of this first floor bedroom wall is much colder than the rest. It could be that cavity wall insulation has slumped, or it was never filled properly.</a:t>
            </a:r>
          </a:p>
        </p:txBody>
      </p:sp>
      <p:sp>
        <p:nvSpPr>
          <p:cNvPr id="5" name="Footer Placeholder 4">
            <a:extLst>
              <a:ext uri="{FF2B5EF4-FFF2-40B4-BE49-F238E27FC236}">
                <a16:creationId xmlns:a16="http://schemas.microsoft.com/office/drawing/2014/main" id="{B33F2B20-7F8D-9683-A250-0E53786ABE45}"/>
              </a:ext>
            </a:extLst>
          </p:cNvPr>
          <p:cNvSpPr>
            <a:spLocks noGrp="1"/>
          </p:cNvSpPr>
          <p:nvPr>
            <p:ph type="ftr" sz="quarter" idx="11"/>
          </p:nvPr>
        </p:nvSpPr>
        <p:spPr/>
        <p:txBody>
          <a:bodyPr/>
          <a:lstStyle/>
          <a:p>
            <a:r>
              <a:rPr lang="en-US"/>
              <a:t>Nicola Terry, Cambridge Carbon Footprint</a:t>
            </a:r>
          </a:p>
        </p:txBody>
      </p:sp>
      <p:pic>
        <p:nvPicPr>
          <p:cNvPr id="13" name="Picture 2">
            <a:extLst>
              <a:ext uri="{FF2B5EF4-FFF2-40B4-BE49-F238E27FC236}">
                <a16:creationId xmlns:a16="http://schemas.microsoft.com/office/drawing/2014/main" id="{D1FFBC0E-8A1C-0531-EAEA-7043205992B3}"/>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04265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083969"/>
            <a:ext cx="5486400" cy="566738"/>
          </a:xfrm>
        </p:spPr>
        <p:txBody>
          <a:bodyPr/>
          <a:lstStyle/>
          <a:p>
            <a:pPr algn="ctr"/>
            <a:r>
              <a:rPr lang="en-US" dirty="0"/>
              <a:t>Insulation not taken to the edge of the roof</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792289" y="1294022"/>
            <a:ext cx="5486398" cy="3465094"/>
          </a:xfrm>
        </p:spPr>
      </p:pic>
      <p:sp>
        <p:nvSpPr>
          <p:cNvPr id="4" name="Text Placeholder 3"/>
          <p:cNvSpPr>
            <a:spLocks noGrp="1"/>
          </p:cNvSpPr>
          <p:nvPr>
            <p:ph type="body" sz="half" idx="2"/>
          </p:nvPr>
        </p:nvSpPr>
        <p:spPr>
          <a:xfrm>
            <a:off x="680378" y="5616823"/>
            <a:ext cx="7710954" cy="804862"/>
          </a:xfrm>
        </p:spPr>
        <p:txBody>
          <a:bodyPr/>
          <a:lstStyle/>
          <a:p>
            <a:r>
              <a:rPr lang="en-US" dirty="0"/>
              <a:t>This is a first floor room below the loft above which is insulated – but not to the edge. Sometimes this is necessary to make sure there is enough ventilation around the wooden roof beams but this gap is larger than usual.</a:t>
            </a:r>
          </a:p>
        </p:txBody>
      </p:sp>
      <p:sp>
        <p:nvSpPr>
          <p:cNvPr id="6" name="TextBox 5"/>
          <p:cNvSpPr txBox="1"/>
          <p:nvPr/>
        </p:nvSpPr>
        <p:spPr>
          <a:xfrm>
            <a:off x="328849" y="272165"/>
            <a:ext cx="5987329" cy="369332"/>
          </a:xfrm>
          <a:prstGeom prst="rect">
            <a:avLst/>
          </a:prstGeom>
          <a:noFill/>
        </p:spPr>
        <p:txBody>
          <a:bodyPr wrap="square" rtlCol="0">
            <a:spAutoFit/>
          </a:bodyPr>
          <a:lstStyle/>
          <a:p>
            <a:r>
              <a:rPr lang="en-US" dirty="0"/>
              <a:t>Thermal Images: find missing insulation</a:t>
            </a:r>
          </a:p>
        </p:txBody>
      </p:sp>
      <p:sp>
        <p:nvSpPr>
          <p:cNvPr id="3" name="Footer Placeholder 2"/>
          <p:cNvSpPr>
            <a:spLocks noGrp="1"/>
          </p:cNvSpPr>
          <p:nvPr>
            <p:ph type="ftr" sz="quarter" idx="11"/>
          </p:nvPr>
        </p:nvSpPr>
        <p:spPr/>
        <p:txBody>
          <a:bodyPr/>
          <a:lstStyle/>
          <a:p>
            <a:r>
              <a:rPr lang="en-US"/>
              <a:t>Nicola Terry, Cambridge Carbon Footprint</a:t>
            </a:r>
          </a:p>
        </p:txBody>
      </p:sp>
    </p:spTree>
    <p:extLst>
      <p:ext uri="{BB962C8B-B14F-4D97-AF65-F5344CB8AC3E}">
        <p14:creationId xmlns:p14="http://schemas.microsoft.com/office/powerpoint/2010/main" val="1624374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1828</TotalTime>
  <Words>1291</Words>
  <Application>Microsoft Macintosh PowerPoint</Application>
  <PresentationFormat>On-screen Show (4:3)</PresentationFormat>
  <Paragraphs>130</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Infiltration at the top of the window frame</vt:lpstr>
      <vt:lpstr>Infiltration around an external door</vt:lpstr>
      <vt:lpstr>Draught at the bottom of the door</vt:lpstr>
      <vt:lpstr>Draught through a letter box</vt:lpstr>
      <vt:lpstr>Infiltration through french windows</vt:lpstr>
      <vt:lpstr>The vent above the window is open</vt:lpstr>
      <vt:lpstr>Unlagged heating pipes</vt:lpstr>
      <vt:lpstr>Slumped cavity wall insulation</vt:lpstr>
      <vt:lpstr>Insulation not taken to the edge of the roof</vt:lpstr>
      <vt:lpstr>Missing insulation panels</vt:lpstr>
      <vt:lpstr>Insulation not to the edge of the roof</vt:lpstr>
      <vt:lpstr>Missing radiator panels, </vt:lpstr>
      <vt:lpstr>Unlagged pipes</vt:lpstr>
      <vt:lpstr>Heat leaking from hot water pipes</vt:lpstr>
      <vt:lpstr>Several heat leaks from the outside</vt:lpstr>
      <vt:lpstr>Windows leaking heat</vt:lpstr>
      <vt:lpstr>Heat leakage around insulation</vt:lpstr>
      <vt:lpstr>Thermal bridge at the top of the wall</vt:lpstr>
      <vt:lpstr>Breeze blocks in the wall</vt:lpstr>
      <vt:lpstr>Plasterboard adhesive</vt:lpstr>
      <vt:lpstr>What is a reasonable surface temperature? (rough guidelines)</vt:lpstr>
      <vt:lpstr>What is a reasonable surface temperature? (how the calculation works)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Breeze blocks making up the wall</dc:title>
  <dc:creator>Office 2004 Test Drive User</dc:creator>
  <cp:lastModifiedBy>Nicola Terry</cp:lastModifiedBy>
  <cp:revision>25</cp:revision>
  <dcterms:created xsi:type="dcterms:W3CDTF">2012-10-11T16:11:47Z</dcterms:created>
  <dcterms:modified xsi:type="dcterms:W3CDTF">2022-11-18T14:35:26Z</dcterms:modified>
</cp:coreProperties>
</file>