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drawings/drawing1.xml" ContentType="application/vnd.openxmlformats-officedocument.drawingml.chartshapes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olors1.xml" ContentType="application/vnd.ms-office.chartcolorstyle+xml"/>
  <Override PartName="/ppt/charts/colors2.xml" ContentType="application/vnd.ms-office.chartcolorstyle+xml"/>
  <Override PartName="/ppt/charts/chart2.xml" ContentType="application/vnd.openxmlformats-officedocument.drawingml.chart+xml"/>
  <Override PartName="/ppt/charts/style1.xml" ContentType="application/vnd.ms-office.chartstyle+xml"/>
  <Override PartName="/ppt/charts/style2.xml" ContentType="application/vnd.ms-office.chartstyl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85" r:id="rId4"/>
    <p:sldId id="283" r:id="rId5"/>
    <p:sldId id="291" r:id="rId6"/>
    <p:sldId id="292" r:id="rId7"/>
    <p:sldId id="293" r:id="rId8"/>
    <p:sldId id="294" r:id="rId9"/>
    <p:sldId id="295" r:id="rId10"/>
    <p:sldId id="296" r:id="rId11"/>
    <p:sldId id="297" r:id="rId12"/>
    <p:sldId id="284" r:id="rId13"/>
    <p:sldId id="298" r:id="rId14"/>
    <p:sldId id="290" r:id="rId15"/>
    <p:sldId id="287" r:id="rId16"/>
    <p:sldId id="286" r:id="rId17"/>
    <p:sldId id="299" r:id="rId18"/>
    <p:sldId id="300" r:id="rId19"/>
    <p:sldId id="280" r:id="rId20"/>
    <p:sldId id="301" r:id="rId21"/>
    <p:sldId id="303" r:id="rId22"/>
    <p:sldId id="304" r:id="rId23"/>
    <p:sldId id="260" r:id="rId24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B9B9"/>
    <a:srgbClr val="28A8A8"/>
    <a:srgbClr val="D2EDED"/>
    <a:srgbClr val="164194"/>
    <a:srgbClr val="1ACA1D"/>
    <a:srgbClr val="94A8CE"/>
    <a:srgbClr val="C5D0E5"/>
    <a:srgbClr val="009A46"/>
    <a:srgbClr val="AFDE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openxmlformats.org/officeDocument/2006/relationships/customXml" Target="../customXml/item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tthewTulley\Dropbox\SCS\U%20Drive\HOME\HOME%20PROJECTS\Wiser%20logs\WiserHEAT%204%20house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tthew%20t\Dropbox\SCS\U%20Drive\HOME\HOME%20PROJECTS\Cambridge%20Melinda%20house\Energy%20assessments\Greville%20heat%20model\PHPP%20and%20James%20Compare%20Greville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House performance varies by 600%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KL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9525">
                <a:solidFill>
                  <a:srgbClr val="FF7C80"/>
                </a:solidFill>
              </a:ln>
              <a:effectLst/>
            </c:spPr>
          </c:marker>
          <c:xVal>
            <c:numRef>
              <c:f>graph!$B$7:$B$11</c:f>
              <c:numCache>
                <c:formatCode>0.0</c:formatCode>
                <c:ptCount val="5"/>
                <c:pt idx="0">
                  <c:v>3.9688164421851897</c:v>
                </c:pt>
                <c:pt idx="1">
                  <c:v>4.0029289723640202</c:v>
                </c:pt>
                <c:pt idx="2">
                  <c:v>4.4011849343451388</c:v>
                </c:pt>
                <c:pt idx="3">
                  <c:v>3.6601307189041199</c:v>
                </c:pt>
                <c:pt idx="4">
                  <c:v>3.6199095022128649</c:v>
                </c:pt>
              </c:numCache>
            </c:numRef>
          </c:xVal>
          <c:yVal>
            <c:numRef>
              <c:f>graph!$A$7:$A$11</c:f>
              <c:numCache>
                <c:formatCode>General</c:formatCode>
                <c:ptCount val="5"/>
                <c:pt idx="0">
                  <c:v>8.3000000000000007</c:v>
                </c:pt>
                <c:pt idx="1">
                  <c:v>12.05</c:v>
                </c:pt>
                <c:pt idx="2">
                  <c:v>13.899999999999999</c:v>
                </c:pt>
                <c:pt idx="3">
                  <c:v>11.25</c:v>
                </c:pt>
                <c:pt idx="4">
                  <c:v>10.399999999999999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3E2-4E8E-9A5E-6F313E898510}"/>
            </c:ext>
          </c:extLst>
        </c:ser>
        <c:ser>
          <c:idx val="1"/>
          <c:order val="1"/>
          <c:tx>
            <c:v>FC Lounge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graph!$D$12:$D$16</c:f>
              <c:numCache>
                <c:formatCode>0.0</c:formatCode>
                <c:ptCount val="5"/>
                <c:pt idx="0">
                  <c:v>0.9751773049645388</c:v>
                </c:pt>
                <c:pt idx="1">
                  <c:v>0.95238095238095333</c:v>
                </c:pt>
                <c:pt idx="2">
                  <c:v>0.73099415204678364</c:v>
                </c:pt>
                <c:pt idx="4">
                  <c:v>1.0364842454394694</c:v>
                </c:pt>
              </c:numCache>
            </c:numRef>
          </c:xVal>
          <c:yVal>
            <c:numRef>
              <c:f>graph!$A$12:$A$16</c:f>
              <c:numCache>
                <c:formatCode>General</c:formatCode>
                <c:ptCount val="5"/>
                <c:pt idx="0">
                  <c:v>9.3999999999999986</c:v>
                </c:pt>
                <c:pt idx="1">
                  <c:v>7</c:v>
                </c:pt>
                <c:pt idx="2">
                  <c:v>5.6999999999999993</c:v>
                </c:pt>
                <c:pt idx="3">
                  <c:v>10.7</c:v>
                </c:pt>
                <c:pt idx="4">
                  <c:v>10.050000000000001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F3E2-4E8E-9A5E-6F313E898510}"/>
            </c:ext>
          </c:extLst>
        </c:ser>
        <c:ser>
          <c:idx val="2"/>
          <c:order val="2"/>
          <c:tx>
            <c:v>FC Hall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FFFF00"/>
              </a:solidFill>
              <a:ln w="9525">
                <a:solidFill>
                  <a:srgbClr val="FFDA65"/>
                </a:solidFill>
              </a:ln>
              <a:effectLst/>
            </c:spPr>
          </c:marker>
          <c:xVal>
            <c:numRef>
              <c:f>graph!$C$12:$C$15</c:f>
              <c:numCache>
                <c:formatCode>0.0</c:formatCode>
                <c:ptCount val="4"/>
                <c:pt idx="0">
                  <c:v>0.84269662921348365</c:v>
                </c:pt>
                <c:pt idx="1">
                  <c:v>0.92592592592592582</c:v>
                </c:pt>
                <c:pt idx="2">
                  <c:v>0.59523809523809568</c:v>
                </c:pt>
                <c:pt idx="3">
                  <c:v>0.5451713395638631</c:v>
                </c:pt>
              </c:numCache>
            </c:numRef>
          </c:xVal>
          <c:yVal>
            <c:numRef>
              <c:f>graph!$A$12:$A$15</c:f>
              <c:numCache>
                <c:formatCode>General</c:formatCode>
                <c:ptCount val="4"/>
                <c:pt idx="0">
                  <c:v>9.3999999999999986</c:v>
                </c:pt>
                <c:pt idx="1">
                  <c:v>7</c:v>
                </c:pt>
                <c:pt idx="2">
                  <c:v>5.6999999999999993</c:v>
                </c:pt>
                <c:pt idx="3">
                  <c:v>10.7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F3E2-4E8E-9A5E-6F313E898510}"/>
            </c:ext>
          </c:extLst>
        </c:ser>
        <c:ser>
          <c:idx val="3"/>
          <c:order val="3"/>
          <c:tx>
            <c:v>LHB Lounge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92D050"/>
              </a:solidFill>
              <a:ln w="9525">
                <a:solidFill>
                  <a:srgbClr val="92D050"/>
                </a:solidFill>
              </a:ln>
              <a:effectLst/>
            </c:spPr>
          </c:marker>
          <c:xVal>
            <c:numRef>
              <c:f>graph!$E$17:$E$21</c:f>
              <c:numCache>
                <c:formatCode>0.0</c:formatCode>
                <c:ptCount val="5"/>
                <c:pt idx="0">
                  <c:v>2.7830487033575331</c:v>
                </c:pt>
                <c:pt idx="1">
                  <c:v>2.8556319407774402</c:v>
                </c:pt>
                <c:pt idx="2">
                  <c:v>3.286670724291016</c:v>
                </c:pt>
                <c:pt idx="3">
                  <c:v>2.764976958530537</c:v>
                </c:pt>
                <c:pt idx="4">
                  <c:v>3.265631222626602</c:v>
                </c:pt>
              </c:numCache>
            </c:numRef>
          </c:xVal>
          <c:yVal>
            <c:numRef>
              <c:f>graph!$A$17:$A$21</c:f>
              <c:numCache>
                <c:formatCode>General</c:formatCode>
                <c:ptCount val="5"/>
                <c:pt idx="0">
                  <c:v>15.3</c:v>
                </c:pt>
                <c:pt idx="1">
                  <c:v>15.25</c:v>
                </c:pt>
                <c:pt idx="2">
                  <c:v>13.25</c:v>
                </c:pt>
                <c:pt idx="3">
                  <c:v>19.25</c:v>
                </c:pt>
                <c:pt idx="4">
                  <c:v>12.149999999999999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F3E2-4E8E-9A5E-6F313E898510}"/>
            </c:ext>
          </c:extLst>
        </c:ser>
        <c:ser>
          <c:idx val="4"/>
          <c:order val="4"/>
          <c:tx>
            <c:strRef>
              <c:f>graph!$F$6</c:f>
              <c:strCache>
                <c:ptCount val="1"/>
                <c:pt idx="0">
                  <c:v>C Lounge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002060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numRef>
              <c:f>graph!$F$22:$F$26</c:f>
              <c:numCache>
                <c:formatCode>0.0</c:formatCode>
                <c:ptCount val="5"/>
                <c:pt idx="0">
                  <c:v>6.1320754716534953</c:v>
                </c:pt>
                <c:pt idx="1">
                  <c:v>5.2845528454900048</c:v>
                </c:pt>
                <c:pt idx="2">
                  <c:v>6.3218390804137696</c:v>
                </c:pt>
                <c:pt idx="3">
                  <c:v>5.5084745762311069</c:v>
                </c:pt>
                <c:pt idx="4">
                  <c:v>4.467680608332512</c:v>
                </c:pt>
              </c:numCache>
            </c:numRef>
          </c:xVal>
          <c:yVal>
            <c:numRef>
              <c:f>graph!$A$22:$A$26</c:f>
              <c:numCache>
                <c:formatCode>General</c:formatCode>
                <c:ptCount val="5"/>
                <c:pt idx="0">
                  <c:v>10.600000000000001</c:v>
                </c:pt>
                <c:pt idx="1">
                  <c:v>12.299999999999997</c:v>
                </c:pt>
                <c:pt idx="2">
                  <c:v>8.6999999999999993</c:v>
                </c:pt>
                <c:pt idx="3">
                  <c:v>14.75</c:v>
                </c:pt>
                <c:pt idx="4">
                  <c:v>13.149999999999999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F3E2-4E8E-9A5E-6F313E898510}"/>
            </c:ext>
          </c:extLst>
        </c:ser>
        <c:ser>
          <c:idx val="5"/>
          <c:order val="5"/>
          <c:tx>
            <c:strRef>
              <c:f>graph!$G$6</c:f>
              <c:strCache>
                <c:ptCount val="1"/>
                <c:pt idx="0">
                  <c:v>C Hall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5BD4FF"/>
              </a:solidFill>
              <a:ln w="9525">
                <a:solidFill>
                  <a:srgbClr val="0070C0"/>
                </a:solidFill>
              </a:ln>
              <a:effectLst/>
            </c:spPr>
          </c:marker>
          <c:xVal>
            <c:numRef>
              <c:f>graph!$G$22:$G$26</c:f>
              <c:numCache>
                <c:formatCode>0.0</c:formatCode>
                <c:ptCount val="5"/>
                <c:pt idx="0">
                  <c:v>2.4999999999818101</c:v>
                </c:pt>
                <c:pt idx="1">
                  <c:v>2.3109243697310844</c:v>
                </c:pt>
                <c:pt idx="2">
                  <c:v>2.6073619631712122</c:v>
                </c:pt>
                <c:pt idx="3">
                  <c:v>4.1044776119104345</c:v>
                </c:pt>
                <c:pt idx="4">
                  <c:v>3.8333333333054433</c:v>
                </c:pt>
              </c:numCache>
            </c:numRef>
          </c:xVal>
          <c:yVal>
            <c:numRef>
              <c:f>graph!$A$22:$A$26</c:f>
              <c:numCache>
                <c:formatCode>General</c:formatCode>
                <c:ptCount val="5"/>
                <c:pt idx="0">
                  <c:v>10.600000000000001</c:v>
                </c:pt>
                <c:pt idx="1">
                  <c:v>12.299999999999997</c:v>
                </c:pt>
                <c:pt idx="2">
                  <c:v>8.6999999999999993</c:v>
                </c:pt>
                <c:pt idx="3">
                  <c:v>14.75</c:v>
                </c:pt>
                <c:pt idx="4">
                  <c:v>13.149999999999999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F3E2-4E8E-9A5E-6F313E898510}"/>
            </c:ext>
          </c:extLst>
        </c:ser>
        <c:ser>
          <c:idx val="6"/>
          <c:order val="6"/>
          <c:tx>
            <c:strRef>
              <c:f>graph!$H$6</c:f>
              <c:strCache>
                <c:ptCount val="1"/>
                <c:pt idx="0">
                  <c:v>C Bed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ABE9FF"/>
              </a:solidFill>
              <a:ln w="9525">
                <a:solidFill>
                  <a:srgbClr val="ABE9FF"/>
                </a:solidFill>
              </a:ln>
              <a:effectLst/>
            </c:spPr>
          </c:marker>
          <c:xVal>
            <c:numRef>
              <c:f>graph!$H$22:$H$26</c:f>
              <c:numCache>
                <c:formatCode>0.0</c:formatCode>
                <c:ptCount val="5"/>
                <c:pt idx="0">
                  <c:v>1.9953051643047301</c:v>
                </c:pt>
                <c:pt idx="1">
                  <c:v>1.4705882352834176</c:v>
                </c:pt>
                <c:pt idx="2">
                  <c:v>1.190476190467527</c:v>
                </c:pt>
                <c:pt idx="3">
                  <c:v>2.0491803278539429</c:v>
                </c:pt>
                <c:pt idx="4">
                  <c:v>1.0638297872263014</c:v>
                </c:pt>
              </c:numCache>
            </c:numRef>
          </c:xVal>
          <c:yVal>
            <c:numRef>
              <c:f>graph!$A$22:$A$26</c:f>
              <c:numCache>
                <c:formatCode>General</c:formatCode>
                <c:ptCount val="5"/>
                <c:pt idx="0">
                  <c:v>10.600000000000001</c:v>
                </c:pt>
                <c:pt idx="1">
                  <c:v>12.299999999999997</c:v>
                </c:pt>
                <c:pt idx="2">
                  <c:v>8.6999999999999993</c:v>
                </c:pt>
                <c:pt idx="3">
                  <c:v>14.75</c:v>
                </c:pt>
                <c:pt idx="4">
                  <c:v>13.149999999999999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F3E2-4E8E-9A5E-6F313E8985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40571792"/>
        <c:axId val="1740569296"/>
      </c:scatterChart>
      <c:valAx>
        <c:axId val="17405717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 Overnight heat loss C/10hrs/10C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40569296"/>
        <c:crosses val="autoZero"/>
        <c:crossBetween val="midCat"/>
      </c:valAx>
      <c:valAx>
        <c:axId val="1740569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Del T (Room temp - Ambient) C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4057179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6.5985783027121617E-2"/>
          <c:y val="0.14856481481481484"/>
          <c:w val="0.86247287839020126"/>
          <c:h val="7.812554680664916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Energy Balance Before and After retrofit - 77GR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0329439534013114E-2"/>
          <c:y val="7.3476515174997703E-2"/>
          <c:w val="0.6752753332568332"/>
          <c:h val="0.83371293635661559"/>
        </c:manualLayout>
      </c:layout>
      <c:barChart>
        <c:barDir val="col"/>
        <c:grouping val="stacked"/>
        <c:varyColors val="0"/>
        <c:ser>
          <c:idx val="2"/>
          <c:order val="0"/>
          <c:tx>
            <c:strRef>
              <c:f>'Graphs PHPP'!$A$34</c:f>
              <c:strCache>
                <c:ptCount val="1"/>
                <c:pt idx="0">
                  <c:v>Heat demand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val>
            <c:numRef>
              <c:f>'Graphs PHPP'!$B$34:$F$34</c:f>
              <c:numCache>
                <c:formatCode>0</c:formatCode>
                <c:ptCount val="5"/>
                <c:pt idx="1">
                  <c:v>20451.183478212639</c:v>
                </c:pt>
                <c:pt idx="4">
                  <c:v>2897.1165443112886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360-456D-8D46-44EB0533997C}"/>
            </c:ext>
          </c:extLst>
        </c:ser>
        <c:ser>
          <c:idx val="4"/>
          <c:order val="1"/>
          <c:tx>
            <c:strRef>
              <c:f>'Graphs PHPP'!$A$30</c:f>
              <c:strCache>
                <c:ptCount val="1"/>
                <c:pt idx="0">
                  <c:v>Solar heat gain</c:v>
                </c:pt>
              </c:strCache>
            </c:strRef>
          </c:tx>
          <c:spPr>
            <a:solidFill>
              <a:srgbClr val="FF9900"/>
            </a:solidFill>
            <a:ln>
              <a:noFill/>
            </a:ln>
            <a:effectLst/>
          </c:spPr>
          <c:invertIfNegative val="0"/>
          <c:val>
            <c:numRef>
              <c:f>'Graphs PHPP'!$B$30:$F$30</c:f>
              <c:numCache>
                <c:formatCode>0</c:formatCode>
                <c:ptCount val="5"/>
                <c:pt idx="1">
                  <c:v>4312</c:v>
                </c:pt>
                <c:pt idx="4">
                  <c:v>1821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360-456D-8D46-44EB0533997C}"/>
            </c:ext>
          </c:extLst>
        </c:ser>
        <c:ser>
          <c:idx val="3"/>
          <c:order val="2"/>
          <c:tx>
            <c:strRef>
              <c:f>'Graphs PHPP'!$A$32</c:f>
              <c:strCache>
                <c:ptCount val="1"/>
                <c:pt idx="0">
                  <c:v>Internal heat gain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val>
            <c:numRef>
              <c:f>'Graphs PHPP'!$B$32:$F$32</c:f>
              <c:numCache>
                <c:formatCode>0</c:formatCode>
                <c:ptCount val="5"/>
                <c:pt idx="1">
                  <c:v>919</c:v>
                </c:pt>
                <c:pt idx="4">
                  <c:v>1073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360-456D-8D46-44EB0533997C}"/>
            </c:ext>
          </c:extLst>
        </c:ser>
        <c:ser>
          <c:idx val="6"/>
          <c:order val="3"/>
          <c:tx>
            <c:strRef>
              <c:f>'Graphs PHPP'!$A$28</c:f>
              <c:strCache>
                <c:ptCount val="1"/>
                <c:pt idx="0">
                  <c:v>Ventilation</c:v>
                </c:pt>
              </c:strCache>
            </c:strRef>
          </c:tx>
          <c:spPr>
            <a:solidFill>
              <a:srgbClr val="339966"/>
            </a:solidFill>
            <a:ln>
              <a:noFill/>
            </a:ln>
            <a:effectLst/>
          </c:spPr>
          <c:invertIfNegative val="0"/>
          <c:val>
            <c:numRef>
              <c:f>'Graphs PHPP'!$B$28:$F$28</c:f>
              <c:numCache>
                <c:formatCode>General</c:formatCode>
                <c:ptCount val="5"/>
                <c:pt idx="0" formatCode="0">
                  <c:v>3193</c:v>
                </c:pt>
                <c:pt idx="2" formatCode="0">
                  <c:v>947</c:v>
                </c:pt>
                <c:pt idx="3" formatCode="0">
                  <c:v>947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360-456D-8D46-44EB0533997C}"/>
            </c:ext>
          </c:extLst>
        </c:ser>
        <c:ser>
          <c:idx val="5"/>
          <c:order val="4"/>
          <c:tx>
            <c:strRef>
              <c:f>'Graphs PHPP'!$A$29</c:f>
              <c:strCache>
                <c:ptCount val="1"/>
                <c:pt idx="0">
                  <c:v> Vent saving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val>
            <c:numRef>
              <c:f>'Graphs PHPP'!$B$29:$F$29</c:f>
              <c:numCache>
                <c:formatCode>General</c:formatCode>
                <c:ptCount val="5"/>
                <c:pt idx="2" formatCode="0">
                  <c:v>2246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360-456D-8D46-44EB0533997C}"/>
            </c:ext>
          </c:extLst>
        </c:ser>
        <c:ser>
          <c:idx val="8"/>
          <c:order val="5"/>
          <c:tx>
            <c:strRef>
              <c:f>'Graphs PHPP'!$A$26</c:f>
              <c:strCache>
                <c:ptCount val="1"/>
                <c:pt idx="0">
                  <c:v>Thermal bridge</c:v>
                </c:pt>
              </c:strCache>
            </c:strRef>
          </c:tx>
          <c:spPr>
            <a:solidFill>
              <a:srgbClr val="FF99CC"/>
            </a:solidFill>
            <a:ln>
              <a:noFill/>
            </a:ln>
            <a:effectLst/>
          </c:spPr>
          <c:invertIfNegative val="0"/>
          <c:val>
            <c:numRef>
              <c:f>'Graphs PHPP'!$B$26:$F$26</c:f>
              <c:numCache>
                <c:formatCode>General</c:formatCode>
                <c:ptCount val="5"/>
                <c:pt idx="0" formatCode="0">
                  <c:v>1732.8594438908672</c:v>
                </c:pt>
                <c:pt idx="2" formatCode="0">
                  <c:v>525.08388381325767</c:v>
                </c:pt>
                <c:pt idx="3" formatCode="0">
                  <c:v>525.08388381325767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360-456D-8D46-44EB0533997C}"/>
            </c:ext>
          </c:extLst>
        </c:ser>
        <c:ser>
          <c:idx val="7"/>
          <c:order val="6"/>
          <c:tx>
            <c:strRef>
              <c:f>'Graphs PHPP'!$A$27</c:f>
              <c:strCache>
                <c:ptCount val="1"/>
                <c:pt idx="0">
                  <c:v> Th Br saving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val>
            <c:numRef>
              <c:f>'Graphs PHPP'!$B$27:$F$27</c:f>
              <c:numCache>
                <c:formatCode>General</c:formatCode>
                <c:ptCount val="5"/>
                <c:pt idx="2" formatCode="0">
                  <c:v>1207.7755600776095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360-456D-8D46-44EB0533997C}"/>
            </c:ext>
          </c:extLst>
        </c:ser>
        <c:ser>
          <c:idx val="10"/>
          <c:order val="7"/>
          <c:tx>
            <c:strRef>
              <c:f>'Graphs PHPP'!$A$24</c:f>
              <c:strCache>
                <c:ptCount val="1"/>
                <c:pt idx="0">
                  <c:v>Windows &amp; door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val>
            <c:numRef>
              <c:f>'Graphs PHPP'!$B$24:$F$24</c:f>
              <c:numCache>
                <c:formatCode>General</c:formatCode>
                <c:ptCount val="5"/>
                <c:pt idx="0" formatCode="0">
                  <c:v>5398.875221465355</c:v>
                </c:pt>
                <c:pt idx="2" formatCode="0">
                  <c:v>1782.004647301525</c:v>
                </c:pt>
                <c:pt idx="3" formatCode="0">
                  <c:v>1782.004647301525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6360-456D-8D46-44EB0533997C}"/>
            </c:ext>
          </c:extLst>
        </c:ser>
        <c:ser>
          <c:idx val="9"/>
          <c:order val="8"/>
          <c:tx>
            <c:strRef>
              <c:f>'Graphs PHPP'!$A$25</c:f>
              <c:strCache>
                <c:ptCount val="1"/>
                <c:pt idx="0">
                  <c:v>  Win saving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val>
            <c:numRef>
              <c:f>'Graphs PHPP'!$B$25:$F$25</c:f>
              <c:numCache>
                <c:formatCode>General</c:formatCode>
                <c:ptCount val="5"/>
                <c:pt idx="2" formatCode="0">
                  <c:v>3616.87057416383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360-456D-8D46-44EB0533997C}"/>
            </c:ext>
          </c:extLst>
        </c:ser>
        <c:ser>
          <c:idx val="12"/>
          <c:order val="9"/>
          <c:tx>
            <c:strRef>
              <c:f>'Graphs PHPP'!$A$22</c:f>
              <c:strCache>
                <c:ptCount val="1"/>
                <c:pt idx="0">
                  <c:v>Floor slab</c:v>
                </c:pt>
              </c:strCache>
            </c:strRef>
          </c:tx>
          <c:spPr>
            <a:solidFill>
              <a:srgbClr val="993300"/>
            </a:solidFill>
            <a:ln>
              <a:noFill/>
            </a:ln>
            <a:effectLst/>
          </c:spPr>
          <c:invertIfNegative val="0"/>
          <c:val>
            <c:numRef>
              <c:f>'Graphs PHPP'!$B$22:$F$22</c:f>
              <c:numCache>
                <c:formatCode>General</c:formatCode>
                <c:ptCount val="5"/>
                <c:pt idx="0" formatCode="0">
                  <c:v>1537.1401133534514</c:v>
                </c:pt>
                <c:pt idx="2" formatCode="0">
                  <c:v>378.07047095393887</c:v>
                </c:pt>
                <c:pt idx="3" formatCode="0">
                  <c:v>378.07047095393887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6360-456D-8D46-44EB0533997C}"/>
            </c:ext>
          </c:extLst>
        </c:ser>
        <c:ser>
          <c:idx val="11"/>
          <c:order val="10"/>
          <c:tx>
            <c:strRef>
              <c:f>'Graphs PHPP'!$A$23</c:f>
              <c:strCache>
                <c:ptCount val="1"/>
                <c:pt idx="0">
                  <c:v> Floor saving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val>
            <c:numRef>
              <c:f>'Graphs PHPP'!$B$23:$F$23</c:f>
              <c:numCache>
                <c:formatCode>General</c:formatCode>
                <c:ptCount val="5"/>
                <c:pt idx="2" formatCode="0">
                  <c:v>1159.0696423995125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6360-456D-8D46-44EB0533997C}"/>
            </c:ext>
          </c:extLst>
        </c:ser>
        <c:ser>
          <c:idx val="1"/>
          <c:order val="11"/>
          <c:tx>
            <c:strRef>
              <c:f>'Graphs PHPP'!$A$20</c:f>
              <c:strCache>
                <c:ptCount val="1"/>
                <c:pt idx="0">
                  <c:v>Roof / ceiling</c:v>
                </c:pt>
              </c:strCache>
            </c:strRef>
          </c:tx>
          <c:spPr>
            <a:solidFill>
              <a:srgbClr val="3366FF"/>
            </a:solidFill>
            <a:ln>
              <a:noFill/>
            </a:ln>
            <a:effectLst/>
          </c:spPr>
          <c:invertIfNegative val="0"/>
          <c:cat>
            <c:strRef>
              <c:f>'Graphs PHPP'!$B$17:$F$17</c:f>
              <c:strCache>
                <c:ptCount val="5"/>
                <c:pt idx="0">
                  <c:v>Loss before</c:v>
                </c:pt>
                <c:pt idx="1">
                  <c:v>Gain before</c:v>
                </c:pt>
                <c:pt idx="2">
                  <c:v>Savings</c:v>
                </c:pt>
                <c:pt idx="3">
                  <c:v>Loss after</c:v>
                </c:pt>
                <c:pt idx="4">
                  <c:v>Gain after</c:v>
                </c:pt>
              </c:strCache>
            </c:strRef>
          </c:cat>
          <c:val>
            <c:numRef>
              <c:f>'Graphs PHPP'!$B$20:$F$20</c:f>
              <c:numCache>
                <c:formatCode>General</c:formatCode>
                <c:ptCount val="5"/>
                <c:pt idx="0" formatCode="0">
                  <c:v>2967.4841567404114</c:v>
                </c:pt>
                <c:pt idx="2" formatCode="0">
                  <c:v>455.30291943567022</c:v>
                </c:pt>
                <c:pt idx="3" formatCode="0">
                  <c:v>455.30291943567022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6360-456D-8D46-44EB0533997C}"/>
            </c:ext>
          </c:extLst>
        </c:ser>
        <c:ser>
          <c:idx val="13"/>
          <c:order val="12"/>
          <c:tx>
            <c:strRef>
              <c:f>'Graphs PHPP'!$A$21</c:f>
              <c:strCache>
                <c:ptCount val="1"/>
                <c:pt idx="0">
                  <c:v>  Roof saving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val>
            <c:numRef>
              <c:f>'Graphs PHPP'!$B$21:$F$21</c:f>
              <c:numCache>
                <c:formatCode>General</c:formatCode>
                <c:ptCount val="5"/>
                <c:pt idx="2" formatCode="0">
                  <c:v>2512.1812373047414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6360-456D-8D46-44EB0533997C}"/>
            </c:ext>
          </c:extLst>
        </c:ser>
        <c:ser>
          <c:idx val="0"/>
          <c:order val="13"/>
          <c:tx>
            <c:strRef>
              <c:f>'Graphs PHPP'!$A$18</c:f>
              <c:strCache>
                <c:ptCount val="1"/>
                <c:pt idx="0">
                  <c:v>External wall</c:v>
                </c:pt>
              </c:strCache>
            </c:strRef>
          </c:tx>
          <c:spPr>
            <a:solidFill>
              <a:srgbClr val="CCFFFF"/>
            </a:solidFill>
            <a:ln>
              <a:noFill/>
            </a:ln>
            <a:effectLst/>
          </c:spPr>
          <c:invertIfNegative val="0"/>
          <c:cat>
            <c:strRef>
              <c:f>'Graphs PHPP'!$B$17:$F$17</c:f>
              <c:strCache>
                <c:ptCount val="5"/>
                <c:pt idx="0">
                  <c:v>Loss before</c:v>
                </c:pt>
                <c:pt idx="1">
                  <c:v>Gain before</c:v>
                </c:pt>
                <c:pt idx="2">
                  <c:v>Savings</c:v>
                </c:pt>
                <c:pt idx="3">
                  <c:v>Loss after</c:v>
                </c:pt>
                <c:pt idx="4">
                  <c:v>Gain after</c:v>
                </c:pt>
              </c:strCache>
            </c:strRef>
          </c:cat>
          <c:val>
            <c:numRef>
              <c:f>'Graphs PHPP'!$B$18:$F$18</c:f>
              <c:numCache>
                <c:formatCode>General</c:formatCode>
                <c:ptCount val="5"/>
                <c:pt idx="0" formatCode="0">
                  <c:v>10852.824542762557</c:v>
                </c:pt>
                <c:pt idx="2" formatCode="0">
                  <c:v>1703.6546228068971</c:v>
                </c:pt>
                <c:pt idx="3" formatCode="0">
                  <c:v>1703.6546228068971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6360-456D-8D46-44EB0533997C}"/>
            </c:ext>
          </c:extLst>
        </c:ser>
        <c:ser>
          <c:idx val="14"/>
          <c:order val="14"/>
          <c:tx>
            <c:strRef>
              <c:f>'Graphs PHPP'!$A$19</c:f>
              <c:strCache>
                <c:ptCount val="1"/>
                <c:pt idx="0">
                  <c:v> Ex wall saving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val>
            <c:numRef>
              <c:f>'Graphs PHPP'!$B$19:$F$19</c:f>
              <c:numCache>
                <c:formatCode>General</c:formatCode>
                <c:ptCount val="5"/>
                <c:pt idx="2" formatCode="0">
                  <c:v>9149.1699199556606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6360-456D-8D46-44EB053399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1280166096"/>
        <c:axId val="1280145936"/>
      </c:barChart>
      <c:catAx>
        <c:axId val="1280166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80145936"/>
        <c:crosses val="autoZero"/>
        <c:auto val="1"/>
        <c:lblAlgn val="ctr"/>
        <c:lblOffset val="100"/>
        <c:noMultiLvlLbl val="0"/>
      </c:catAx>
      <c:valAx>
        <c:axId val="12801459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kWh/yr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801660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2389565840963541"/>
          <c:y val="0.26229870927277799"/>
          <c:w val="0.16790943531610991"/>
          <c:h val="0.5300334305671061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0.77119</cdr:x>
      <cdr:y>0.19864</cdr:y>
    </cdr:from>
    <cdr:to>
      <cdr:x>0.97453</cdr:x>
      <cdr:y>0.90418</cdr:y>
    </cdr:to>
    <cdr:pic>
      <cdr:nvPicPr>
        <cdr:cNvPr id="5" name="Picture 4">
          <a:extLst xmlns:a="http://schemas.openxmlformats.org/drawingml/2006/main">
            <a:ext uri="{FF2B5EF4-FFF2-40B4-BE49-F238E27FC236}">
              <a16:creationId xmlns:a16="http://schemas.microsoft.com/office/drawing/2014/main" id="{61CD827B-06BD-D92E-29DC-66F736CACB83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7170887" y="1204784"/>
          <a:ext cx="1890734" cy="4279156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0DDF9-2A0B-497F-ACDD-A67112B94765}" type="datetimeFigureOut">
              <a:rPr lang="en-GB" smtClean="0"/>
              <a:t>29/10/2025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C98B92-98FA-48E0-A88C-2376313463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3712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" name="Google Shape;5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5" name="Google Shape;65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3" name="Google Shape;73;p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8" name="Google Shape;8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1231B-7340-4F3A-B3D3-956C64AC8E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E3A2DD-A604-46AA-87C3-E24829FC16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E3F505-174B-4163-8D6C-C4FBF55C2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147E8-BDD4-415E-A310-A5C50EA10693}" type="datetimeFigureOut">
              <a:rPr lang="en-GB" smtClean="0"/>
              <a:t>29/10/2025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4EBC66-B1C1-4990-A9F6-2F7396CA48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B731A7-3D37-49FB-9798-E361A607B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61226-656C-41B8-89FC-79EB9A260F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6605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04F3F7-92E4-41D4-8A39-158058330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B00D58-1B74-4D87-BDB5-169EC41A21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13E648-7B26-4DAB-A320-94C316628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147E8-BDD4-415E-A310-A5C50EA10693}" type="datetimeFigureOut">
              <a:rPr lang="en-GB" smtClean="0"/>
              <a:t>29/10/2025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74D290-9C4F-4E07-B492-8C4FCF810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E7888F-03CF-4FE1-94B7-A120F8874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61226-656C-41B8-89FC-79EB9A260F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6730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F078C4-6E50-4939-9BF2-C60DCC2012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EF1706-0213-46E2-BDB6-140CD79ABF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286552-DD84-4B4D-846A-4BC297B50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147E8-BDD4-415E-A310-A5C50EA10693}" type="datetimeFigureOut">
              <a:rPr lang="en-GB" smtClean="0"/>
              <a:t>29/10/2025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11EBC1-DEA2-4295-B7E0-2E179BA28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5846CD-BD0D-4EEA-A472-A9CC63FD9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61226-656C-41B8-89FC-79EB9A260F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69265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" name="Google Shape;11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2" name="Google Shape;12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6712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1466FF-3E7A-46AD-9A1E-2C6832C044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C0F287-0A55-48D3-B5F1-B76F171003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A3DE75-34FC-4DF6-8EEA-CB431464F7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147E8-BDD4-415E-A310-A5C50EA10693}" type="datetimeFigureOut">
              <a:rPr lang="en-GB" smtClean="0"/>
              <a:t>29/10/2025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FC704D-758A-4F43-938B-659A50387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995A27-59FB-4684-83E8-F84A0DEDE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61226-656C-41B8-89FC-79EB9A260F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1089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A51B5-5BCB-4322-8541-71F80C4B2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31DF71-074C-4460-828C-C753281524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75093A-2AF5-4AD9-8593-F568A29FF4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147E8-BDD4-415E-A310-A5C50EA10693}" type="datetimeFigureOut">
              <a:rPr lang="en-GB" smtClean="0"/>
              <a:t>29/10/2025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E5B47A-6767-4905-ACD9-3244EA313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4DDD5-3713-450A-B409-AD259B701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61226-656C-41B8-89FC-79EB9A260F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7107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03E687-9458-4444-9F75-15E7C3EA0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D4D2B7-F005-4DC8-9135-B86A9078A7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5867CA-AD98-44E2-9399-0FD83EE9CE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4BD635-9F2D-465C-86A1-C4F9EFBC05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147E8-BDD4-415E-A310-A5C50EA10693}" type="datetimeFigureOut">
              <a:rPr lang="en-GB" smtClean="0"/>
              <a:t>29/10/2025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0BD581-90D2-422A-B162-C6A155047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27315E-DBE8-40E7-B490-6CDBFC319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61226-656C-41B8-89FC-79EB9A260F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7953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CC7CD6-960C-4C5D-9A29-2B3F05272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5352E4-168E-40FA-A550-70A3FFE2A6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D805A9-12C2-456C-9F3D-0C4C60E4CC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9CD4CA-5461-4275-B7F4-EC1C5BB301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DC6B19-25BB-4270-BF1E-5B54184085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4097CC8-E8C8-4A33-A028-1C8AEFF38D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147E8-BDD4-415E-A310-A5C50EA10693}" type="datetimeFigureOut">
              <a:rPr lang="en-GB" smtClean="0"/>
              <a:t>29/10/2025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EF9493-A46E-4B0E-8C27-518A87EC4C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BC726E5-586D-4C70-B60E-38C9129A8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61226-656C-41B8-89FC-79EB9A260F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0225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BE096-059C-4B3E-B5BE-04F5BA5B86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A11A81-AA08-409E-BFE5-4B351365C9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147E8-BDD4-415E-A310-A5C50EA10693}" type="datetimeFigureOut">
              <a:rPr lang="en-GB" smtClean="0"/>
              <a:t>29/10/2025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CCA9E6-CAFB-4119-A20C-556136C09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BB8E25-E26D-4FEB-BACB-1E0514FDD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61226-656C-41B8-89FC-79EB9A260F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0671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EFD9E24-673A-4CBA-8D25-38A85BF3E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147E8-BDD4-415E-A310-A5C50EA10693}" type="datetimeFigureOut">
              <a:rPr lang="en-GB" smtClean="0"/>
              <a:t>29/10/2025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FD37CC-76BB-4CC2-9763-D518569E6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DD2FDA-115A-4AE1-A4C9-884E4C5D7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61226-656C-41B8-89FC-79EB9A260F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1324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648FC8-5E53-4805-881B-BD1AAF113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71D5EF-CC14-47B0-9736-BFB48C82B2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FB304A-33C2-40F3-A28B-789DA5E8DF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87F7F9-B6D8-4E64-8732-69D69697D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147E8-BDD4-415E-A310-A5C50EA10693}" type="datetimeFigureOut">
              <a:rPr lang="en-GB" smtClean="0"/>
              <a:t>29/10/2025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2CC437-892C-4B03-89E6-505CE604D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F15602-F938-4117-9D84-1A5D60456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61226-656C-41B8-89FC-79EB9A260F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1584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EF22AD-8898-4F52-B612-0DC915ECA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F4FC45F-67B2-4C9A-9755-015700DC89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382B4F-FA13-46E4-A4BD-D3419E0450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A9F4E6-FE34-482C-9A5F-2940086419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147E8-BDD4-415E-A310-A5C50EA10693}" type="datetimeFigureOut">
              <a:rPr lang="en-GB" smtClean="0"/>
              <a:t>29/10/2025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ADB91F-A27F-4154-9AE3-04AB6BFE8A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B1CCA7-2FAF-4AC6-B66A-500C6E6F4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61226-656C-41B8-89FC-79EB9A260F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1999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D21C104-E97D-4DC2-8763-B5B141C109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FBDC14-AA00-4B77-A93F-952E39A08F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09018D-193C-4FC9-A407-3198253EF6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6147E8-BDD4-415E-A310-A5C50EA10693}" type="datetimeFigureOut">
              <a:rPr lang="en-GB" smtClean="0"/>
              <a:t>29/10/2025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385B08-B489-418D-8C6A-A8E93C5FD2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290588-96AD-42D5-93BE-6E5B83DBD6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E61226-656C-41B8-89FC-79EB9A260F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0028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RbqwFto9X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jp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.jp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cambridgecarbonfootprint.org/open-eco-homes-case-studies/" TargetMode="External"/><Relationship Id="rId3" Type="http://schemas.openxmlformats.org/officeDocument/2006/relationships/image" Target="../media/image30.jpeg"/><Relationship Id="rId7" Type="http://schemas.openxmlformats.org/officeDocument/2006/relationships/hyperlink" Target="https://cambridgecarbonfootprint.org/what-you-can-do/open-eco-homes-events/" TargetMode="Externa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cambridgeretrofithub.org/" TargetMode="External"/><Relationship Id="rId5" Type="http://schemas.openxmlformats.org/officeDocument/2006/relationships/hyperlink" Target="https://www.cambridgeretrofithub.org/book-initial-consultation" TargetMode="External"/><Relationship Id="rId10" Type="http://schemas.openxmlformats.org/officeDocument/2006/relationships/hyperlink" Target="https://www.transitioncambridge.org/energy-advice2/index.php" TargetMode="External"/><Relationship Id="rId4" Type="http://schemas.openxmlformats.org/officeDocument/2006/relationships/hyperlink" Target="http://cambridgecarbonfootprint.org/getting-started-retrofitting/" TargetMode="External"/><Relationship Id="rId9" Type="http://schemas.openxmlformats.org/officeDocument/2006/relationships/hyperlink" Target="https://cambridgecarbonfootprint.org/what-we-do/thermal-imaging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.jp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"/>
          <p:cNvSpPr txBox="1"/>
          <p:nvPr/>
        </p:nvSpPr>
        <p:spPr>
          <a:xfrm>
            <a:off x="1613467" y="1906800"/>
            <a:ext cx="5376800" cy="27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buClr>
                <a:schemeClr val="dk1"/>
              </a:buClr>
              <a:buSzPts val="2800"/>
            </a:pPr>
            <a:r>
              <a:rPr lang="en-GB" sz="4000" b="1">
                <a:solidFill>
                  <a:schemeClr val="accent4"/>
                </a:solidFill>
              </a:rPr>
              <a:t>Introduction to Retrofit</a:t>
            </a:r>
            <a:endParaRPr sz="2133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1"/>
          <p:cNvSpPr txBox="1"/>
          <p:nvPr/>
        </p:nvSpPr>
        <p:spPr>
          <a:xfrm>
            <a:off x="1843067" y="2710801"/>
            <a:ext cx="4917600" cy="10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lnSpc>
                <a:spcPct val="130000"/>
              </a:lnSpc>
              <a:spcBef>
                <a:spcPts val="3200"/>
              </a:spcBef>
              <a:spcAft>
                <a:spcPts val="1600"/>
              </a:spcAft>
              <a:buClr>
                <a:schemeClr val="dk2"/>
              </a:buClr>
              <a:buSzPts val="3273"/>
            </a:pPr>
            <a:r>
              <a:rPr lang="en-GB" sz="2800" b="1" dirty="0">
                <a:solidFill>
                  <a:srgbClr val="57737F"/>
                </a:solidFill>
              </a:rPr>
              <a:t>30 October 2025</a:t>
            </a:r>
            <a:endParaRPr sz="2800" dirty="0">
              <a:solidFill>
                <a:srgbClr val="5773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9" name="Google Shape;59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01264" y="132000"/>
            <a:ext cx="2088333" cy="105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6034" y="110834"/>
            <a:ext cx="1367433" cy="1171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" title="Logo block (3)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" y="5236200"/>
            <a:ext cx="8089604" cy="16179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" title="Beginners Guide (3).png"/>
          <p:cNvPicPr preferRelativeResize="0"/>
          <p:nvPr/>
        </p:nvPicPr>
        <p:blipFill rotWithShape="1">
          <a:blip r:embed="rId6">
            <a:alphaModFix/>
          </a:blip>
          <a:srcRect r="61183"/>
          <a:stretch/>
        </p:blipFill>
        <p:spPr>
          <a:xfrm>
            <a:off x="8198939" y="0"/>
            <a:ext cx="399306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E2F76B-53B0-A8AF-251B-51003E32D7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C97E1D-2714-6CC9-612B-DD78C7486FA7}"/>
              </a:ext>
            </a:extLst>
          </p:cNvPr>
          <p:cNvSpPr txBox="1">
            <a:spLocks/>
          </p:cNvSpPr>
          <p:nvPr/>
        </p:nvSpPr>
        <p:spPr>
          <a:xfrm>
            <a:off x="3028949" y="441325"/>
            <a:ext cx="8330713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rgbClr val="21A5A5"/>
                </a:solidFill>
              </a:rPr>
              <a:t>What is deep retrofit – no overheating</a:t>
            </a:r>
            <a:endParaRPr lang="en-GB" sz="4000" dirty="0">
              <a:solidFill>
                <a:srgbClr val="21A5A5"/>
              </a:solidFill>
            </a:endParaRPr>
          </a:p>
        </p:txBody>
      </p:sp>
      <p:pic>
        <p:nvPicPr>
          <p:cNvPr id="4" name="Google Shape;81;p14">
            <a:extLst>
              <a:ext uri="{FF2B5EF4-FFF2-40B4-BE49-F238E27FC236}">
                <a16:creationId xmlns:a16="http://schemas.microsoft.com/office/drawing/2014/main" id="{30CEB6B2-1467-9CEF-6EEE-AF8EC9A23AB4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091" y="453324"/>
            <a:ext cx="2198255" cy="7095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09C8F12-6556-F3A2-8C95-B01D49BCCD78}"/>
              </a:ext>
            </a:extLst>
          </p:cNvPr>
          <p:cNvSpPr/>
          <p:nvPr/>
        </p:nvSpPr>
        <p:spPr>
          <a:xfrm>
            <a:off x="1438894" y="1766888"/>
            <a:ext cx="4416784" cy="3807435"/>
          </a:xfrm>
          <a:prstGeom prst="roundRect">
            <a:avLst/>
          </a:prstGeom>
          <a:solidFill>
            <a:srgbClr val="D2EDED"/>
          </a:solidFill>
          <a:ln w="44450">
            <a:solidFill>
              <a:srgbClr val="25A7A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25A7A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Solar shade</a:t>
            </a:r>
          </a:p>
          <a:p>
            <a:pPr algn="ctr"/>
            <a:r>
              <a:rPr lang="en-US" sz="2000" dirty="0">
                <a:solidFill>
                  <a:srgbClr val="25A7A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77GR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CCAB4C4-D647-D540-FA24-4CA0EF5826F9}"/>
              </a:ext>
            </a:extLst>
          </p:cNvPr>
          <p:cNvSpPr/>
          <p:nvPr/>
        </p:nvSpPr>
        <p:spPr>
          <a:xfrm>
            <a:off x="6547645" y="1766887"/>
            <a:ext cx="4416784" cy="3807435"/>
          </a:xfrm>
          <a:prstGeom prst="roundRect">
            <a:avLst/>
          </a:prstGeom>
          <a:solidFill>
            <a:srgbClr val="D2EDED"/>
          </a:solidFill>
          <a:ln w="44450">
            <a:solidFill>
              <a:srgbClr val="25A7A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25A7A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Micro louvres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4B62E9-A08F-4499-CB7F-D92E9C05B4B4}"/>
              </a:ext>
            </a:extLst>
          </p:cNvPr>
          <p:cNvSpPr txBox="1"/>
          <p:nvPr/>
        </p:nvSpPr>
        <p:spPr>
          <a:xfrm>
            <a:off x="2215180" y="5943011"/>
            <a:ext cx="81597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21A5A5"/>
                </a:solidFill>
              </a:rPr>
              <a:t>Also deciduous tree shading, Aircon, thermal modelling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CB25F82-03CC-7AF1-93BE-C0C8BDF6C7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55153" y="2256621"/>
            <a:ext cx="4021747" cy="2987075"/>
          </a:xfrm>
          <a:prstGeom prst="rect">
            <a:avLst/>
          </a:prstGeom>
        </p:spPr>
      </p:pic>
      <p:pic>
        <p:nvPicPr>
          <p:cNvPr id="11" name="Picture 10" descr="A window with a view of trees and grass&#10;&#10;AI-generated content may be incorrect.">
            <a:extLst>
              <a:ext uri="{FF2B5EF4-FFF2-40B4-BE49-F238E27FC236}">
                <a16:creationId xmlns:a16="http://schemas.microsoft.com/office/drawing/2014/main" id="{4EC4FF82-8D0D-F4E1-9D7F-60E1418E87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5026" y="2256621"/>
            <a:ext cx="3982767" cy="298707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C7AEE77-330B-1475-96FC-ECE87EE68563}"/>
              </a:ext>
            </a:extLst>
          </p:cNvPr>
          <p:cNvSpPr txBox="1"/>
          <p:nvPr/>
        </p:nvSpPr>
        <p:spPr>
          <a:xfrm>
            <a:off x="4042623" y="2071955"/>
            <a:ext cx="126829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28A8A8"/>
                </a:solidFill>
              </a:rPr>
              <a:t>Solar shade</a:t>
            </a:r>
            <a:endParaRPr lang="en-GB" dirty="0">
              <a:solidFill>
                <a:srgbClr val="28A8A8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5295D66-D641-3696-F2A9-B5E19E9FE496}"/>
              </a:ext>
            </a:extLst>
          </p:cNvPr>
          <p:cNvSpPr txBox="1"/>
          <p:nvPr/>
        </p:nvSpPr>
        <p:spPr>
          <a:xfrm>
            <a:off x="7471623" y="2071955"/>
            <a:ext cx="323229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28A8A8"/>
                </a:solidFill>
              </a:rPr>
              <a:t>www.smartlouvre.com/screens</a:t>
            </a:r>
            <a:endParaRPr lang="en-GB" dirty="0">
              <a:solidFill>
                <a:srgbClr val="28A8A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2652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2B750E-0E45-EF7B-E2F5-83CBF847B6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C3C3DD-244E-519F-0466-865D2AA69175}"/>
              </a:ext>
            </a:extLst>
          </p:cNvPr>
          <p:cNvSpPr txBox="1">
            <a:spLocks/>
          </p:cNvSpPr>
          <p:nvPr/>
        </p:nvSpPr>
        <p:spPr>
          <a:xfrm>
            <a:off x="3028949" y="441325"/>
            <a:ext cx="8330713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rgbClr val="21A5A5"/>
                </a:solidFill>
              </a:rPr>
              <a:t>What is deep retrofit – at same time…</a:t>
            </a:r>
            <a:endParaRPr lang="en-GB" sz="4000" dirty="0">
              <a:solidFill>
                <a:srgbClr val="21A5A5"/>
              </a:solidFill>
            </a:endParaRPr>
          </a:p>
        </p:txBody>
      </p:sp>
      <p:pic>
        <p:nvPicPr>
          <p:cNvPr id="4" name="Google Shape;81;p14">
            <a:extLst>
              <a:ext uri="{FF2B5EF4-FFF2-40B4-BE49-F238E27FC236}">
                <a16:creationId xmlns:a16="http://schemas.microsoft.com/office/drawing/2014/main" id="{5F88E510-4DAF-C12A-7A60-B57D98344DA9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091" y="453324"/>
            <a:ext cx="2198255" cy="7095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4B7073A-FC28-F4C9-593D-5EA3C2856657}"/>
              </a:ext>
            </a:extLst>
          </p:cNvPr>
          <p:cNvSpPr/>
          <p:nvPr/>
        </p:nvSpPr>
        <p:spPr>
          <a:xfrm>
            <a:off x="1438894" y="1766888"/>
            <a:ext cx="4416784" cy="3807435"/>
          </a:xfrm>
          <a:prstGeom prst="roundRect">
            <a:avLst/>
          </a:prstGeom>
          <a:solidFill>
            <a:srgbClr val="D2EDED"/>
          </a:solidFill>
          <a:ln w="44450">
            <a:solidFill>
              <a:srgbClr val="25A7A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25A7A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Debs Kitchen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EB79354-523A-68D6-1D83-7EFD9DDF3E9C}"/>
              </a:ext>
            </a:extLst>
          </p:cNvPr>
          <p:cNvSpPr/>
          <p:nvPr/>
        </p:nvSpPr>
        <p:spPr>
          <a:xfrm>
            <a:off x="6547645" y="1766887"/>
            <a:ext cx="4416784" cy="3807435"/>
          </a:xfrm>
          <a:prstGeom prst="roundRect">
            <a:avLst/>
          </a:prstGeom>
          <a:solidFill>
            <a:srgbClr val="D2EDED"/>
          </a:solidFill>
          <a:ln w="44450">
            <a:solidFill>
              <a:srgbClr val="25A7A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25A7A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Move bedroom wall</a:t>
            </a:r>
            <a:br>
              <a:rPr lang="en-US" sz="2000" dirty="0">
                <a:solidFill>
                  <a:srgbClr val="25A7A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dirty="0">
                <a:solidFill>
                  <a:srgbClr val="25A7A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Deb sitting room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2F574AA-56D1-71E1-71E7-49E53AAA15F3}"/>
              </a:ext>
            </a:extLst>
          </p:cNvPr>
          <p:cNvSpPr txBox="1"/>
          <p:nvPr/>
        </p:nvSpPr>
        <p:spPr>
          <a:xfrm>
            <a:off x="2215180" y="5943011"/>
            <a:ext cx="81597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21A5A5"/>
                </a:solidFill>
              </a:rPr>
              <a:t>Also new bathroom, underfloor heating, utility room</a:t>
            </a:r>
          </a:p>
        </p:txBody>
      </p:sp>
      <p:pic>
        <p:nvPicPr>
          <p:cNvPr id="8" name="Picture 7" descr="A room with a black floor and white lines&#10;&#10;AI-generated content may be incorrect.">
            <a:extLst>
              <a:ext uri="{FF2B5EF4-FFF2-40B4-BE49-F238E27FC236}">
                <a16:creationId xmlns:a16="http://schemas.microsoft.com/office/drawing/2014/main" id="{A327253D-5B52-A27D-CC19-FCD17277CBF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7218" y="2370952"/>
            <a:ext cx="3752171" cy="281412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00B4280-C0C0-C21A-880B-C11E267C3EA8}"/>
              </a:ext>
            </a:extLst>
          </p:cNvPr>
          <p:cNvSpPr txBox="1"/>
          <p:nvPr/>
        </p:nvSpPr>
        <p:spPr>
          <a:xfrm>
            <a:off x="4042623" y="2071955"/>
            <a:ext cx="135408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28A8A8"/>
                </a:solidFill>
              </a:rPr>
              <a:t>New kitchen</a:t>
            </a:r>
            <a:endParaRPr lang="en-GB" dirty="0">
              <a:solidFill>
                <a:srgbClr val="28A8A8"/>
              </a:solidFill>
            </a:endParaRPr>
          </a:p>
        </p:txBody>
      </p:sp>
      <p:pic>
        <p:nvPicPr>
          <p:cNvPr id="11" name="Picture 10" descr="A room with a hole in the wall&#10;&#10;AI-generated content may be incorrect.">
            <a:extLst>
              <a:ext uri="{FF2B5EF4-FFF2-40B4-BE49-F238E27FC236}">
                <a16:creationId xmlns:a16="http://schemas.microsoft.com/office/drawing/2014/main" id="{8C4B0B57-AF88-FBA0-C5D1-E03409A204F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41728" y="1962149"/>
            <a:ext cx="3589534" cy="347591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E8E93F0-BDF6-B73A-B9F4-54C97E27C85C}"/>
              </a:ext>
            </a:extLst>
          </p:cNvPr>
          <p:cNvSpPr txBox="1"/>
          <p:nvPr/>
        </p:nvSpPr>
        <p:spPr>
          <a:xfrm>
            <a:off x="8205048" y="2091005"/>
            <a:ext cx="206825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28A8A8"/>
                </a:solidFill>
              </a:rPr>
              <a:t>Move bedroom wall</a:t>
            </a:r>
            <a:endParaRPr lang="en-GB" dirty="0">
              <a:solidFill>
                <a:srgbClr val="28A8A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6277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roup 105">
            <a:extLst>
              <a:ext uri="{FF2B5EF4-FFF2-40B4-BE49-F238E27FC236}">
                <a16:creationId xmlns:a16="http://schemas.microsoft.com/office/drawing/2014/main" id="{523E902A-AD43-8B40-1C15-B9019E41E1D6}"/>
              </a:ext>
            </a:extLst>
          </p:cNvPr>
          <p:cNvGrpSpPr/>
          <p:nvPr/>
        </p:nvGrpSpPr>
        <p:grpSpPr>
          <a:xfrm>
            <a:off x="838200" y="1558925"/>
            <a:ext cx="10515600" cy="5034280"/>
            <a:chOff x="838200" y="1825625"/>
            <a:chExt cx="10515600" cy="5034280"/>
          </a:xfrm>
        </p:grpSpPr>
        <p:graphicFrame>
          <p:nvGraphicFramePr>
            <p:cNvPr id="3" name="Content Placeholder 5">
              <a:extLst>
                <a:ext uri="{FF2B5EF4-FFF2-40B4-BE49-F238E27FC236}">
                  <a16:creationId xmlns:a16="http://schemas.microsoft.com/office/drawing/2014/main" id="{99A5A69E-1798-2294-A0E7-827683250903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475280407"/>
                </p:ext>
              </p:extLst>
            </p:nvPr>
          </p:nvGraphicFramePr>
          <p:xfrm>
            <a:off x="838200" y="1825625"/>
            <a:ext cx="10515600" cy="5034280"/>
          </p:xfrm>
          <a:graphic>
            <a:graphicData uri="http://schemas.openxmlformats.org/drawingml/2006/table">
              <a:tbl>
                <a:tblPr firstRow="1" bandRow="1">
                  <a:tableStyleId>{5C22544A-7EE6-4342-B048-85BDC9FD1C3A}</a:tableStyleId>
                </a:tblPr>
                <a:tblGrid>
                  <a:gridCol w="1752600">
                    <a:extLst>
                      <a:ext uri="{9D8B030D-6E8A-4147-A177-3AD203B41FA5}">
                        <a16:colId xmlns:a16="http://schemas.microsoft.com/office/drawing/2014/main" val="3788951054"/>
                      </a:ext>
                    </a:extLst>
                  </a:gridCol>
                  <a:gridCol w="1752600">
                    <a:extLst>
                      <a:ext uri="{9D8B030D-6E8A-4147-A177-3AD203B41FA5}">
                        <a16:colId xmlns:a16="http://schemas.microsoft.com/office/drawing/2014/main" val="1503998023"/>
                      </a:ext>
                    </a:extLst>
                  </a:gridCol>
                  <a:gridCol w="1752600">
                    <a:extLst>
                      <a:ext uri="{9D8B030D-6E8A-4147-A177-3AD203B41FA5}">
                        <a16:colId xmlns:a16="http://schemas.microsoft.com/office/drawing/2014/main" val="2982727592"/>
                      </a:ext>
                    </a:extLst>
                  </a:gridCol>
                  <a:gridCol w="1752600">
                    <a:extLst>
                      <a:ext uri="{9D8B030D-6E8A-4147-A177-3AD203B41FA5}">
                        <a16:colId xmlns:a16="http://schemas.microsoft.com/office/drawing/2014/main" val="2837370580"/>
                      </a:ext>
                    </a:extLst>
                  </a:gridCol>
                  <a:gridCol w="1752600">
                    <a:extLst>
                      <a:ext uri="{9D8B030D-6E8A-4147-A177-3AD203B41FA5}">
                        <a16:colId xmlns:a16="http://schemas.microsoft.com/office/drawing/2014/main" val="2155997798"/>
                      </a:ext>
                    </a:extLst>
                  </a:gridCol>
                  <a:gridCol w="1752600">
                    <a:extLst>
                      <a:ext uri="{9D8B030D-6E8A-4147-A177-3AD203B41FA5}">
                        <a16:colId xmlns:a16="http://schemas.microsoft.com/office/drawing/2014/main" val="3962740307"/>
                      </a:ext>
                    </a:extLst>
                  </a:gridCol>
                </a:tblGrid>
                <a:tr h="370840">
                  <a:tc>
                    <a:txBody>
                      <a:bodyPr/>
                      <a:lstStyle/>
                      <a:p>
                        <a:r>
                          <a:rPr lang="en-GB" dirty="0"/>
                          <a:t>Improvement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r>
                          <a:rPr lang="en-GB" dirty="0"/>
                          <a:t>Disruption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r>
                          <a:rPr lang="en-GB" dirty="0"/>
                          <a:t>Cost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r>
                          <a:rPr lang="en-GB" dirty="0"/>
                          <a:t>Timing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r>
                          <a:rPr lang="en-GB" dirty="0"/>
                          <a:t>Benefits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r>
                          <a:rPr lang="en-GB" dirty="0"/>
                          <a:t>Benefit/cost</a:t>
                        </a:r>
                      </a:p>
                    </a:txBody>
                    <a:tcPr/>
                  </a:tc>
                  <a:extLst>
                    <a:ext uri="{0D108BD9-81ED-4DB2-BD59-A6C34878D82A}">
                      <a16:rowId xmlns:a16="http://schemas.microsoft.com/office/drawing/2014/main" val="801309498"/>
                    </a:ext>
                  </a:extLst>
                </a:tr>
                <a:tr h="370840">
                  <a:tc>
                    <a:txBody>
                      <a:bodyPr/>
                      <a:lstStyle/>
                      <a:p>
                        <a:r>
                          <a:rPr lang="en-GB" sz="1400" dirty="0"/>
                          <a:t>External wall insulation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r>
                          <a:rPr lang="en-GB" sz="1400" dirty="0">
                            <a:sym typeface="Wingdings" panose="05000000000000000000" pitchFamily="2" charset="2"/>
                          </a:rPr>
                          <a:t></a:t>
                        </a:r>
                        <a:endParaRPr lang="en-GB" sz="1400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r>
                          <a:rPr lang="en-GB" sz="1400" dirty="0"/>
                          <a:t>££££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endParaRPr lang="en-GB" sz="1400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r>
                          <a:rPr lang="en-GB" sz="1400" dirty="0"/>
                          <a:t>General warmth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r>
                          <a:rPr lang="en-GB" sz="1400" dirty="0"/>
                          <a:t>£££</a:t>
                        </a:r>
                      </a:p>
                    </a:txBody>
                    <a:tcPr/>
                  </a:tc>
                  <a:extLst>
                    <a:ext uri="{0D108BD9-81ED-4DB2-BD59-A6C34878D82A}">
                      <a16:rowId xmlns:a16="http://schemas.microsoft.com/office/drawing/2014/main" val="2751787674"/>
                    </a:ext>
                  </a:extLst>
                </a:tr>
                <a:tr h="370840">
                  <a:tc>
                    <a:txBody>
                      <a:bodyPr/>
                      <a:lstStyle/>
                      <a:p>
                        <a:r>
                          <a:rPr lang="en-GB" sz="1400" dirty="0"/>
                          <a:t>Internal wall insulation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en-GB" sz="1400" dirty="0">
                            <a:sym typeface="Wingdings" panose="05000000000000000000" pitchFamily="2" charset="2"/>
                          </a:rPr>
                          <a:t>      </a:t>
                        </a:r>
                        <a:endParaRPr lang="en-GB" sz="1400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r>
                          <a:rPr lang="en-GB" sz="1400" dirty="0"/>
                          <a:t>£££££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endParaRPr lang="en-GB" sz="140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r>
                          <a:rPr lang="en-GB" sz="1400" dirty="0"/>
                          <a:t>General warmth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r>
                          <a:rPr lang="en-GB" sz="1400" dirty="0"/>
                          <a:t>£££</a:t>
                        </a:r>
                      </a:p>
                    </a:txBody>
                    <a:tcPr/>
                  </a:tc>
                  <a:extLst>
                    <a:ext uri="{0D108BD9-81ED-4DB2-BD59-A6C34878D82A}">
                      <a16:rowId xmlns:a16="http://schemas.microsoft.com/office/drawing/2014/main" val="2446598057"/>
                    </a:ext>
                  </a:extLst>
                </a:tr>
                <a:tr h="370840">
                  <a:tc>
                    <a:txBody>
                      <a:bodyPr/>
                      <a:lstStyle/>
                      <a:p>
                        <a:r>
                          <a:rPr lang="en-GB" sz="1400" dirty="0"/>
                          <a:t>Roof insulation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en-GB" sz="1400" dirty="0">
                            <a:sym typeface="Wingdings" panose="05000000000000000000" pitchFamily="2" charset="2"/>
                          </a:rPr>
                          <a:t></a:t>
                        </a:r>
                        <a:endParaRPr lang="en-GB" sz="1400" dirty="0"/>
                      </a:p>
                      <a:p>
                        <a:endParaRPr lang="en-GB" sz="1400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r>
                          <a:rPr lang="en-GB" sz="1400" dirty="0"/>
                          <a:t>£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endParaRPr lang="en-GB" sz="140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r>
                          <a:rPr lang="en-GB" sz="1400" dirty="0"/>
                          <a:t>General warmth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r>
                          <a:rPr lang="en-GB" sz="1400" dirty="0"/>
                          <a:t>£££££</a:t>
                        </a:r>
                      </a:p>
                    </a:txBody>
                    <a:tcPr/>
                  </a:tc>
                  <a:extLst>
                    <a:ext uri="{0D108BD9-81ED-4DB2-BD59-A6C34878D82A}">
                      <a16:rowId xmlns:a16="http://schemas.microsoft.com/office/drawing/2014/main" val="4264091158"/>
                    </a:ext>
                  </a:extLst>
                </a:tr>
                <a:tr h="370840">
                  <a:tc>
                    <a:txBody>
                      <a:bodyPr/>
                      <a:lstStyle/>
                      <a:p>
                        <a:r>
                          <a:rPr lang="en-GB" sz="1400" dirty="0"/>
                          <a:t>Sloping ceiling insulation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r>
                          <a:rPr lang="en-GB" sz="1400" dirty="0">
                            <a:sym typeface="Wingdings" panose="05000000000000000000" pitchFamily="2" charset="2"/>
                          </a:rPr>
                          <a:t>     </a:t>
                        </a:r>
                        <a:endParaRPr lang="en-GB" sz="1400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r>
                          <a:rPr lang="en-GB" sz="1400" dirty="0"/>
                          <a:t>£££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endParaRPr lang="en-GB" sz="1400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en-GB" sz="1400" dirty="0"/>
                          <a:t>General warmth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r>
                          <a:rPr lang="en-GB" sz="1400" dirty="0"/>
                          <a:t>££</a:t>
                        </a:r>
                      </a:p>
                    </a:txBody>
                    <a:tcPr/>
                  </a:tc>
                  <a:extLst>
                    <a:ext uri="{0D108BD9-81ED-4DB2-BD59-A6C34878D82A}">
                      <a16:rowId xmlns:a16="http://schemas.microsoft.com/office/drawing/2014/main" val="3144629017"/>
                    </a:ext>
                  </a:extLst>
                </a:tr>
                <a:tr h="370840">
                  <a:tc>
                    <a:txBody>
                      <a:bodyPr/>
                      <a:lstStyle/>
                      <a:p>
                        <a:r>
                          <a:rPr lang="en-GB" sz="1400" dirty="0"/>
                          <a:t>Suspended floor insulation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r>
                          <a:rPr lang="en-GB" sz="1400" dirty="0">
                            <a:sym typeface="Wingdings" panose="05000000000000000000" pitchFamily="2" charset="2"/>
                          </a:rPr>
                          <a:t>   </a:t>
                        </a:r>
                        <a:endParaRPr lang="en-GB" sz="1400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r>
                          <a:rPr lang="en-GB" sz="1400" dirty="0"/>
                          <a:t>£££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endParaRPr lang="en-GB" sz="1400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r>
                          <a:rPr lang="en-GB" sz="1400" dirty="0"/>
                          <a:t>Warm feet less drafts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r>
                          <a:rPr lang="en-GB" sz="1400" dirty="0"/>
                          <a:t>££££</a:t>
                        </a:r>
                      </a:p>
                    </a:txBody>
                    <a:tcPr/>
                  </a:tc>
                  <a:extLst>
                    <a:ext uri="{0D108BD9-81ED-4DB2-BD59-A6C34878D82A}">
                      <a16:rowId xmlns:a16="http://schemas.microsoft.com/office/drawing/2014/main" val="1251270230"/>
                    </a:ext>
                  </a:extLst>
                </a:tr>
                <a:tr h="241473">
                  <a:tc>
                    <a:txBody>
                      <a:bodyPr/>
                      <a:lstStyle/>
                      <a:p>
                        <a:r>
                          <a:rPr lang="en-GB" sz="1400" dirty="0"/>
                          <a:t>New windows triple glazing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en-GB" sz="1400" dirty="0">
                            <a:sym typeface="Wingdings" panose="05000000000000000000" pitchFamily="2" charset="2"/>
                          </a:rPr>
                          <a:t>   </a:t>
                        </a:r>
                        <a:endParaRPr lang="en-GB" sz="1400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r>
                          <a:rPr lang="en-GB" sz="1400" dirty="0"/>
                          <a:t>£££££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endParaRPr lang="en-GB" sz="1400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r>
                          <a:rPr lang="en-GB" sz="1400" dirty="0"/>
                          <a:t>General warmth</a:t>
                        </a:r>
                        <a:br>
                          <a:rPr lang="en-GB" sz="1400" dirty="0"/>
                        </a:br>
                        <a:r>
                          <a:rPr lang="en-GB" sz="1400" dirty="0"/>
                          <a:t>Less drafts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r>
                          <a:rPr lang="en-GB" sz="1400" dirty="0"/>
                          <a:t>££</a:t>
                        </a:r>
                      </a:p>
                    </a:txBody>
                    <a:tcPr/>
                  </a:tc>
                  <a:extLst>
                    <a:ext uri="{0D108BD9-81ED-4DB2-BD59-A6C34878D82A}">
                      <a16:rowId xmlns:a16="http://schemas.microsoft.com/office/drawing/2014/main" val="493941418"/>
                    </a:ext>
                  </a:extLst>
                </a:tr>
                <a:tr h="370840">
                  <a:tc>
                    <a:txBody>
                      <a:bodyPr/>
                      <a:lstStyle/>
                      <a:p>
                        <a:r>
                          <a:rPr lang="en-GB" sz="1400" dirty="0"/>
                          <a:t>New glazing units only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en-GB" sz="1400" dirty="0">
                            <a:sym typeface="Wingdings" panose="05000000000000000000" pitchFamily="2" charset="2"/>
                          </a:rPr>
                          <a:t></a:t>
                        </a:r>
                        <a:endParaRPr lang="en-GB" sz="1400" dirty="0"/>
                      </a:p>
                      <a:p>
                        <a:endParaRPr lang="en-GB" sz="1400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r>
                          <a:rPr lang="en-GB" sz="1400" dirty="0"/>
                          <a:t>££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endParaRPr lang="en-GB" sz="1400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en-GB" sz="1400" dirty="0"/>
                          <a:t>General warmth</a:t>
                        </a:r>
                        <a:br>
                          <a:rPr lang="en-GB" sz="1400" dirty="0"/>
                        </a:br>
                        <a:r>
                          <a:rPr lang="en-GB" sz="1400" dirty="0"/>
                          <a:t>bit less drafts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r>
                          <a:rPr lang="en-GB" sz="1400" dirty="0"/>
                          <a:t>£££</a:t>
                        </a:r>
                      </a:p>
                    </a:txBody>
                    <a:tcPr/>
                  </a:tc>
                  <a:extLst>
                    <a:ext uri="{0D108BD9-81ED-4DB2-BD59-A6C34878D82A}">
                      <a16:rowId xmlns:a16="http://schemas.microsoft.com/office/drawing/2014/main" val="1868957358"/>
                    </a:ext>
                  </a:extLst>
                </a:tr>
                <a:tr h="370840">
                  <a:tc>
                    <a:txBody>
                      <a:bodyPr/>
                      <a:lstStyle/>
                      <a:p>
                        <a:r>
                          <a:rPr lang="en-GB" sz="1400" dirty="0"/>
                          <a:t>Demand control ventilation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en-GB" sz="1400" dirty="0">
                            <a:sym typeface="Wingdings" panose="05000000000000000000" pitchFamily="2" charset="2"/>
                          </a:rPr>
                          <a:t>   </a:t>
                        </a:r>
                        <a:endParaRPr lang="en-GB" sz="1400" dirty="0"/>
                      </a:p>
                      <a:p>
                        <a:endParaRPr lang="en-GB" sz="1400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r>
                          <a:rPr lang="en-GB" sz="1400" dirty="0"/>
                          <a:t>££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endParaRPr lang="en-GB" sz="1400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en-GB" sz="1400" dirty="0"/>
                          <a:t>No damp, fresh air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r>
                          <a:rPr lang="en-GB" sz="1400" dirty="0"/>
                          <a:t>££</a:t>
                        </a:r>
                      </a:p>
                    </a:txBody>
                    <a:tcPr/>
                  </a:tc>
                  <a:extLst>
                    <a:ext uri="{0D108BD9-81ED-4DB2-BD59-A6C34878D82A}">
                      <a16:rowId xmlns:a16="http://schemas.microsoft.com/office/drawing/2014/main" val="4270930728"/>
                    </a:ext>
                  </a:extLst>
                </a:tr>
                <a:tr h="370840">
                  <a:tc>
                    <a:txBody>
                      <a:bodyPr/>
                      <a:lstStyle/>
                      <a:p>
                        <a:r>
                          <a:rPr lang="en-GB" sz="1400" dirty="0"/>
                          <a:t>MVHR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en-GB" sz="1400" dirty="0">
                            <a:sym typeface="Wingdings" panose="05000000000000000000" pitchFamily="2" charset="2"/>
                          </a:rPr>
                          <a:t>     </a:t>
                        </a:r>
                        <a:endParaRPr lang="en-GB" sz="1400" dirty="0"/>
                      </a:p>
                      <a:p>
                        <a:endParaRPr lang="en-GB" sz="1400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r>
                          <a:rPr lang="en-GB" sz="1400" dirty="0"/>
                          <a:t>£££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endParaRPr lang="en-GB" sz="1400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en-GB" sz="1400" dirty="0"/>
                          <a:t>House feels great less dust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r>
                          <a:rPr lang="en-GB" sz="1400" dirty="0"/>
                          <a:t>£££</a:t>
                        </a:r>
                      </a:p>
                    </a:txBody>
                    <a:tcPr/>
                  </a:tc>
                  <a:extLst>
                    <a:ext uri="{0D108BD9-81ED-4DB2-BD59-A6C34878D82A}">
                      <a16:rowId xmlns:a16="http://schemas.microsoft.com/office/drawing/2014/main" val="3213279532"/>
                    </a:ext>
                  </a:extLst>
                </a:tr>
              </a:tbl>
            </a:graphicData>
          </a:graphic>
        </p:graphicFrame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9D1176C3-D313-63CE-FF43-97E5E29004C7}"/>
                </a:ext>
              </a:extLst>
            </p:cNvPr>
            <p:cNvGrpSpPr/>
            <p:nvPr/>
          </p:nvGrpSpPr>
          <p:grpSpPr>
            <a:xfrm>
              <a:off x="6348845" y="2794865"/>
              <a:ext cx="557645" cy="355195"/>
              <a:chOff x="5538355" y="365124"/>
              <a:chExt cx="800100" cy="540789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BCD19301-20CB-7E82-3503-2AD57CA5009E}"/>
                  </a:ext>
                </a:extLst>
              </p:cNvPr>
              <p:cNvSpPr/>
              <p:nvPr/>
            </p:nvSpPr>
            <p:spPr>
              <a:xfrm>
                <a:off x="5538355" y="365125"/>
                <a:ext cx="800100" cy="53888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3D98F56E-F1BD-1E75-CE43-0EA1187E470D}"/>
                  </a:ext>
                </a:extLst>
              </p:cNvPr>
              <p:cNvSpPr/>
              <p:nvPr/>
            </p:nvSpPr>
            <p:spPr>
              <a:xfrm>
                <a:off x="6224155" y="365124"/>
                <a:ext cx="111875" cy="538884"/>
              </a:xfrm>
              <a:prstGeom prst="rect">
                <a:avLst/>
              </a:prstGeom>
              <a:solidFill>
                <a:srgbClr val="21A5A5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0474C595-1860-37C5-4D0B-C0BE6087369D}"/>
                  </a:ext>
                </a:extLst>
              </p:cNvPr>
              <p:cNvSpPr/>
              <p:nvPr/>
            </p:nvSpPr>
            <p:spPr>
              <a:xfrm>
                <a:off x="5538355" y="365124"/>
                <a:ext cx="111875" cy="538884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1802E698-C670-6919-2C1A-08F0BF009907}"/>
                  </a:ext>
                </a:extLst>
              </p:cNvPr>
              <p:cNvSpPr/>
              <p:nvPr/>
            </p:nvSpPr>
            <p:spPr>
              <a:xfrm>
                <a:off x="5768860" y="365124"/>
                <a:ext cx="111875" cy="538884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B51E1BDD-AA79-BAA5-8706-F3194E65196C}"/>
                  </a:ext>
                </a:extLst>
              </p:cNvPr>
              <p:cNvSpPr/>
              <p:nvPr/>
            </p:nvSpPr>
            <p:spPr>
              <a:xfrm>
                <a:off x="5999365" y="365124"/>
                <a:ext cx="111875" cy="538884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206989F2-175E-22FB-5C49-D8F7F3A05AF7}"/>
                  </a:ext>
                </a:extLst>
              </p:cNvPr>
              <p:cNvSpPr/>
              <p:nvPr/>
            </p:nvSpPr>
            <p:spPr>
              <a:xfrm>
                <a:off x="6111760" y="367029"/>
                <a:ext cx="111875" cy="538884"/>
              </a:xfrm>
              <a:prstGeom prst="rect">
                <a:avLst/>
              </a:prstGeom>
              <a:solidFill>
                <a:srgbClr val="21A5A5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6F103E92-12B4-65C4-033D-87D2D4B83A1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538355" y="497406"/>
                <a:ext cx="797675" cy="0"/>
              </a:xfrm>
              <a:prstGeom prst="line">
                <a:avLst/>
              </a:prstGeom>
              <a:ln>
                <a:solidFill>
                  <a:srgbClr val="042433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DA654E77-A910-45C2-237D-AF87FA2CF99F}"/>
                  </a:ext>
                </a:extLst>
              </p:cNvPr>
              <p:cNvCxnSpPr/>
              <p:nvPr/>
            </p:nvCxnSpPr>
            <p:spPr>
              <a:xfrm>
                <a:off x="5538355" y="771726"/>
                <a:ext cx="797675" cy="0"/>
              </a:xfrm>
              <a:prstGeom prst="line">
                <a:avLst/>
              </a:prstGeom>
              <a:ln>
                <a:solidFill>
                  <a:srgbClr val="042433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B877B87B-8795-66B9-C627-FB0AAB146CC7}"/>
                  </a:ext>
                </a:extLst>
              </p:cNvPr>
              <p:cNvCxnSpPr/>
              <p:nvPr/>
            </p:nvCxnSpPr>
            <p:spPr>
              <a:xfrm>
                <a:off x="5538355" y="634566"/>
                <a:ext cx="797675" cy="0"/>
              </a:xfrm>
              <a:prstGeom prst="line">
                <a:avLst/>
              </a:prstGeom>
              <a:ln>
                <a:solidFill>
                  <a:srgbClr val="042433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AE57C5F5-2EFD-1B29-2A83-E09424C31058}"/>
                </a:ext>
              </a:extLst>
            </p:cNvPr>
            <p:cNvGrpSpPr/>
            <p:nvPr/>
          </p:nvGrpSpPr>
          <p:grpSpPr>
            <a:xfrm>
              <a:off x="6334991" y="3321627"/>
              <a:ext cx="557645" cy="355195"/>
              <a:chOff x="5538355" y="365124"/>
              <a:chExt cx="800100" cy="540789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611EF318-8929-5785-A05C-8581B819C896}"/>
                  </a:ext>
                </a:extLst>
              </p:cNvPr>
              <p:cNvSpPr/>
              <p:nvPr/>
            </p:nvSpPr>
            <p:spPr>
              <a:xfrm>
                <a:off x="5538355" y="365125"/>
                <a:ext cx="800100" cy="53888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FC072437-1BEE-1A2E-6324-F5D5843B719C}"/>
                  </a:ext>
                </a:extLst>
              </p:cNvPr>
              <p:cNvSpPr/>
              <p:nvPr/>
            </p:nvSpPr>
            <p:spPr>
              <a:xfrm>
                <a:off x="6224155" y="365124"/>
                <a:ext cx="111875" cy="538884"/>
              </a:xfrm>
              <a:prstGeom prst="rect">
                <a:avLst/>
              </a:prstGeom>
              <a:solidFill>
                <a:srgbClr val="21A5A5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AB59C5B2-92ED-77A7-016D-9C31961C483B}"/>
                  </a:ext>
                </a:extLst>
              </p:cNvPr>
              <p:cNvSpPr/>
              <p:nvPr/>
            </p:nvSpPr>
            <p:spPr>
              <a:xfrm>
                <a:off x="5538355" y="365124"/>
                <a:ext cx="111875" cy="538884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4BF9CE6C-E56B-9C65-E6F6-50A163FC23FE}"/>
                  </a:ext>
                </a:extLst>
              </p:cNvPr>
              <p:cNvSpPr/>
              <p:nvPr/>
            </p:nvSpPr>
            <p:spPr>
              <a:xfrm>
                <a:off x="5768860" y="365124"/>
                <a:ext cx="111875" cy="538884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55D9A220-DEAF-7AB2-C13B-5277452FE710}"/>
                  </a:ext>
                </a:extLst>
              </p:cNvPr>
              <p:cNvSpPr/>
              <p:nvPr/>
            </p:nvSpPr>
            <p:spPr>
              <a:xfrm>
                <a:off x="5999365" y="365124"/>
                <a:ext cx="111875" cy="538884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28EE4EA1-3689-3164-2BAA-AD8E32A5B9C8}"/>
                  </a:ext>
                </a:extLst>
              </p:cNvPr>
              <p:cNvSpPr/>
              <p:nvPr/>
            </p:nvSpPr>
            <p:spPr>
              <a:xfrm>
                <a:off x="6111760" y="367029"/>
                <a:ext cx="111875" cy="538884"/>
              </a:xfrm>
              <a:prstGeom prst="rect">
                <a:avLst/>
              </a:prstGeom>
              <a:solidFill>
                <a:srgbClr val="21A5A5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377E289A-9AD3-7FC3-2670-64B17641629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538355" y="497406"/>
                <a:ext cx="797675" cy="0"/>
              </a:xfrm>
              <a:prstGeom prst="line">
                <a:avLst/>
              </a:prstGeom>
              <a:ln>
                <a:solidFill>
                  <a:srgbClr val="042433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D91C9C93-A9FA-5323-B22A-E9BEFB4BA290}"/>
                  </a:ext>
                </a:extLst>
              </p:cNvPr>
              <p:cNvCxnSpPr/>
              <p:nvPr/>
            </p:nvCxnSpPr>
            <p:spPr>
              <a:xfrm>
                <a:off x="5538355" y="771726"/>
                <a:ext cx="797675" cy="0"/>
              </a:xfrm>
              <a:prstGeom prst="line">
                <a:avLst/>
              </a:prstGeom>
              <a:ln>
                <a:solidFill>
                  <a:srgbClr val="042433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B7EAAB9D-A996-4400-5BB2-7369E34C9739}"/>
                  </a:ext>
                </a:extLst>
              </p:cNvPr>
              <p:cNvCxnSpPr/>
              <p:nvPr/>
            </p:nvCxnSpPr>
            <p:spPr>
              <a:xfrm>
                <a:off x="5538355" y="634566"/>
                <a:ext cx="797675" cy="0"/>
              </a:xfrm>
              <a:prstGeom prst="line">
                <a:avLst/>
              </a:prstGeom>
              <a:ln>
                <a:solidFill>
                  <a:srgbClr val="042433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224015FB-C9BD-DFBE-7325-4F07912E5CE9}"/>
                </a:ext>
              </a:extLst>
            </p:cNvPr>
            <p:cNvGrpSpPr/>
            <p:nvPr/>
          </p:nvGrpSpPr>
          <p:grpSpPr>
            <a:xfrm>
              <a:off x="6334991" y="2292927"/>
              <a:ext cx="557645" cy="355195"/>
              <a:chOff x="5538355" y="365124"/>
              <a:chExt cx="800100" cy="540789"/>
            </a:xfrm>
          </p:grpSpPr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B6CD6291-E7E4-978B-C93D-32CD396CA6E3}"/>
                  </a:ext>
                </a:extLst>
              </p:cNvPr>
              <p:cNvSpPr/>
              <p:nvPr/>
            </p:nvSpPr>
            <p:spPr>
              <a:xfrm>
                <a:off x="5538355" y="365125"/>
                <a:ext cx="800100" cy="53888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9A81D30C-03F0-DB8C-2ABE-FA010914E76E}"/>
                  </a:ext>
                </a:extLst>
              </p:cNvPr>
              <p:cNvSpPr/>
              <p:nvPr/>
            </p:nvSpPr>
            <p:spPr>
              <a:xfrm>
                <a:off x="6224155" y="365124"/>
                <a:ext cx="111875" cy="538884"/>
              </a:xfrm>
              <a:prstGeom prst="rect">
                <a:avLst/>
              </a:prstGeom>
              <a:solidFill>
                <a:srgbClr val="21A5A5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79CB382B-7A7C-8839-72CB-1C7E4C89E75F}"/>
                  </a:ext>
                </a:extLst>
              </p:cNvPr>
              <p:cNvSpPr/>
              <p:nvPr/>
            </p:nvSpPr>
            <p:spPr>
              <a:xfrm>
                <a:off x="5538355" y="365124"/>
                <a:ext cx="111875" cy="538884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3CED910A-DC1E-6FB8-2B73-7987757F5EF7}"/>
                  </a:ext>
                </a:extLst>
              </p:cNvPr>
              <p:cNvSpPr/>
              <p:nvPr/>
            </p:nvSpPr>
            <p:spPr>
              <a:xfrm>
                <a:off x="5768860" y="365124"/>
                <a:ext cx="111875" cy="538884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3E5F2A78-2215-1A26-61A4-771480060DDE}"/>
                  </a:ext>
                </a:extLst>
              </p:cNvPr>
              <p:cNvSpPr/>
              <p:nvPr/>
            </p:nvSpPr>
            <p:spPr>
              <a:xfrm>
                <a:off x="5999365" y="365124"/>
                <a:ext cx="111875" cy="538884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7D3786CB-5628-6C72-35B8-92CACAF42C75}"/>
                  </a:ext>
                </a:extLst>
              </p:cNvPr>
              <p:cNvSpPr/>
              <p:nvPr/>
            </p:nvSpPr>
            <p:spPr>
              <a:xfrm>
                <a:off x="6111760" y="367029"/>
                <a:ext cx="111875" cy="538884"/>
              </a:xfrm>
              <a:prstGeom prst="rect">
                <a:avLst/>
              </a:prstGeom>
              <a:solidFill>
                <a:srgbClr val="21A5A5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E74BF28F-7833-77D3-4AE0-4C60AE3EF52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538355" y="497406"/>
                <a:ext cx="797675" cy="0"/>
              </a:xfrm>
              <a:prstGeom prst="line">
                <a:avLst/>
              </a:prstGeom>
              <a:ln>
                <a:solidFill>
                  <a:srgbClr val="042433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72190649-2AE7-2891-C7FB-10F3C0D49E8D}"/>
                  </a:ext>
                </a:extLst>
              </p:cNvPr>
              <p:cNvCxnSpPr/>
              <p:nvPr/>
            </p:nvCxnSpPr>
            <p:spPr>
              <a:xfrm>
                <a:off x="5538355" y="771726"/>
                <a:ext cx="797675" cy="0"/>
              </a:xfrm>
              <a:prstGeom prst="line">
                <a:avLst/>
              </a:prstGeom>
              <a:ln>
                <a:solidFill>
                  <a:srgbClr val="042433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D5A8EF61-16B8-7EF3-2A0C-5609284462EC}"/>
                  </a:ext>
                </a:extLst>
              </p:cNvPr>
              <p:cNvCxnSpPr/>
              <p:nvPr/>
            </p:nvCxnSpPr>
            <p:spPr>
              <a:xfrm>
                <a:off x="5538355" y="634566"/>
                <a:ext cx="797675" cy="0"/>
              </a:xfrm>
              <a:prstGeom prst="line">
                <a:avLst/>
              </a:prstGeom>
              <a:ln>
                <a:solidFill>
                  <a:srgbClr val="042433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D0F4CAA2-22F0-D9E7-7864-B501A04A0ADC}"/>
                </a:ext>
              </a:extLst>
            </p:cNvPr>
            <p:cNvSpPr/>
            <p:nvPr/>
          </p:nvSpPr>
          <p:spPr>
            <a:xfrm>
              <a:off x="6333605" y="2290987"/>
              <a:ext cx="555954" cy="174766"/>
            </a:xfrm>
            <a:prstGeom prst="rect">
              <a:avLst/>
            </a:prstGeom>
            <a:solidFill>
              <a:srgbClr val="042433">
                <a:alpha val="62000"/>
              </a:srgbClr>
            </a:solidFill>
            <a:ln>
              <a:solidFill>
                <a:schemeClr val="accent1">
                  <a:shade val="1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E987DC20-1C3A-2C16-F797-7ECC4186FB81}"/>
                </a:ext>
              </a:extLst>
            </p:cNvPr>
            <p:cNvSpPr/>
            <p:nvPr/>
          </p:nvSpPr>
          <p:spPr>
            <a:xfrm>
              <a:off x="6349903" y="2792450"/>
              <a:ext cx="554895" cy="355687"/>
            </a:xfrm>
            <a:prstGeom prst="rect">
              <a:avLst/>
            </a:prstGeom>
            <a:solidFill>
              <a:srgbClr val="042433">
                <a:alpha val="62000"/>
              </a:srgbClr>
            </a:solidFill>
            <a:ln>
              <a:solidFill>
                <a:schemeClr val="accent1">
                  <a:shade val="1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BFAB87A1-18C1-BEB4-EEE8-45BBB2C6C9D2}"/>
                </a:ext>
              </a:extLst>
            </p:cNvPr>
            <p:cNvGrpSpPr/>
            <p:nvPr/>
          </p:nvGrpSpPr>
          <p:grpSpPr>
            <a:xfrm>
              <a:off x="6341917" y="3858486"/>
              <a:ext cx="557645" cy="355195"/>
              <a:chOff x="5538355" y="365124"/>
              <a:chExt cx="800100" cy="540789"/>
            </a:xfrm>
          </p:grpSpPr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5004B7F1-FE61-C1DE-5068-6C5AF3B7BA9E}"/>
                  </a:ext>
                </a:extLst>
              </p:cNvPr>
              <p:cNvSpPr/>
              <p:nvPr/>
            </p:nvSpPr>
            <p:spPr>
              <a:xfrm>
                <a:off x="5538355" y="365125"/>
                <a:ext cx="800100" cy="53888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A09464A8-DABD-AA05-01E1-6ED56EB1A8A2}"/>
                  </a:ext>
                </a:extLst>
              </p:cNvPr>
              <p:cNvSpPr/>
              <p:nvPr/>
            </p:nvSpPr>
            <p:spPr>
              <a:xfrm>
                <a:off x="6224155" y="365124"/>
                <a:ext cx="111875" cy="538884"/>
              </a:xfrm>
              <a:prstGeom prst="rect">
                <a:avLst/>
              </a:prstGeom>
              <a:solidFill>
                <a:srgbClr val="21A5A5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FE62EB99-7643-14C8-182D-32ACE09B93FD}"/>
                  </a:ext>
                </a:extLst>
              </p:cNvPr>
              <p:cNvSpPr/>
              <p:nvPr/>
            </p:nvSpPr>
            <p:spPr>
              <a:xfrm>
                <a:off x="5538355" y="365124"/>
                <a:ext cx="111875" cy="538884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BA434E13-59A8-A70E-57CE-30792A577C4B}"/>
                  </a:ext>
                </a:extLst>
              </p:cNvPr>
              <p:cNvSpPr/>
              <p:nvPr/>
            </p:nvSpPr>
            <p:spPr>
              <a:xfrm>
                <a:off x="5768860" y="365124"/>
                <a:ext cx="111875" cy="538884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86728E4E-0420-4E86-D4FC-AC657EF4DF2A}"/>
                  </a:ext>
                </a:extLst>
              </p:cNvPr>
              <p:cNvSpPr/>
              <p:nvPr/>
            </p:nvSpPr>
            <p:spPr>
              <a:xfrm>
                <a:off x="5999365" y="365124"/>
                <a:ext cx="111875" cy="538884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723BB395-94B2-B39A-EED2-AE2499B552BF}"/>
                  </a:ext>
                </a:extLst>
              </p:cNvPr>
              <p:cNvSpPr/>
              <p:nvPr/>
            </p:nvSpPr>
            <p:spPr>
              <a:xfrm>
                <a:off x="6111760" y="367029"/>
                <a:ext cx="111875" cy="538884"/>
              </a:xfrm>
              <a:prstGeom prst="rect">
                <a:avLst/>
              </a:prstGeom>
              <a:solidFill>
                <a:srgbClr val="21A5A5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CCA5E670-1EA7-C719-AFCE-5A2B5502D61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538355" y="497406"/>
                <a:ext cx="797675" cy="0"/>
              </a:xfrm>
              <a:prstGeom prst="line">
                <a:avLst/>
              </a:prstGeom>
              <a:ln>
                <a:solidFill>
                  <a:srgbClr val="042433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0D46DA4A-87AB-E7B9-0996-8E9E56624929}"/>
                  </a:ext>
                </a:extLst>
              </p:cNvPr>
              <p:cNvCxnSpPr/>
              <p:nvPr/>
            </p:nvCxnSpPr>
            <p:spPr>
              <a:xfrm>
                <a:off x="5538355" y="771726"/>
                <a:ext cx="797675" cy="0"/>
              </a:xfrm>
              <a:prstGeom prst="line">
                <a:avLst/>
              </a:prstGeom>
              <a:ln>
                <a:solidFill>
                  <a:srgbClr val="042433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DA91BA04-2F70-9889-4285-7DFDEEE885B2}"/>
                  </a:ext>
                </a:extLst>
              </p:cNvPr>
              <p:cNvCxnSpPr/>
              <p:nvPr/>
            </p:nvCxnSpPr>
            <p:spPr>
              <a:xfrm>
                <a:off x="5538355" y="634566"/>
                <a:ext cx="797675" cy="0"/>
              </a:xfrm>
              <a:prstGeom prst="line">
                <a:avLst/>
              </a:prstGeom>
              <a:ln>
                <a:solidFill>
                  <a:srgbClr val="042433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240553CE-5C98-265D-977A-6EB958A1260B}"/>
                </a:ext>
              </a:extLst>
            </p:cNvPr>
            <p:cNvSpPr/>
            <p:nvPr/>
          </p:nvSpPr>
          <p:spPr>
            <a:xfrm>
              <a:off x="6342437" y="3856965"/>
              <a:ext cx="559549" cy="177797"/>
            </a:xfrm>
            <a:prstGeom prst="rect">
              <a:avLst/>
            </a:prstGeom>
            <a:solidFill>
              <a:srgbClr val="042433">
                <a:alpha val="62000"/>
              </a:srgbClr>
            </a:solidFill>
            <a:ln>
              <a:solidFill>
                <a:schemeClr val="accent1">
                  <a:shade val="1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F82245D4-B71E-46AF-531D-5F51B797E9DC}"/>
                </a:ext>
              </a:extLst>
            </p:cNvPr>
            <p:cNvGrpSpPr/>
            <p:nvPr/>
          </p:nvGrpSpPr>
          <p:grpSpPr>
            <a:xfrm>
              <a:off x="6338452" y="4364176"/>
              <a:ext cx="557645" cy="355195"/>
              <a:chOff x="5538355" y="365124"/>
              <a:chExt cx="800100" cy="540789"/>
            </a:xfrm>
          </p:grpSpPr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5C216D65-1A8D-EFE9-ABF6-FC62D769E27A}"/>
                  </a:ext>
                </a:extLst>
              </p:cNvPr>
              <p:cNvSpPr/>
              <p:nvPr/>
            </p:nvSpPr>
            <p:spPr>
              <a:xfrm>
                <a:off x="5538355" y="365125"/>
                <a:ext cx="800100" cy="53888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FD63DFBD-C491-0311-59B4-7C997F1C2926}"/>
                  </a:ext>
                </a:extLst>
              </p:cNvPr>
              <p:cNvSpPr/>
              <p:nvPr/>
            </p:nvSpPr>
            <p:spPr>
              <a:xfrm>
                <a:off x="6224155" y="365124"/>
                <a:ext cx="111875" cy="538884"/>
              </a:xfrm>
              <a:prstGeom prst="rect">
                <a:avLst/>
              </a:prstGeom>
              <a:solidFill>
                <a:srgbClr val="21A5A5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C41C1E85-6E2D-3D15-B67E-B9D2603D7E6D}"/>
                  </a:ext>
                </a:extLst>
              </p:cNvPr>
              <p:cNvSpPr/>
              <p:nvPr/>
            </p:nvSpPr>
            <p:spPr>
              <a:xfrm>
                <a:off x="5538355" y="365124"/>
                <a:ext cx="111875" cy="538884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83F920E0-EC43-1385-316C-617CA00B742F}"/>
                  </a:ext>
                </a:extLst>
              </p:cNvPr>
              <p:cNvSpPr/>
              <p:nvPr/>
            </p:nvSpPr>
            <p:spPr>
              <a:xfrm>
                <a:off x="5768860" y="365124"/>
                <a:ext cx="111875" cy="538884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0F760CC8-BEEE-6E95-743C-5E70BCC9E16F}"/>
                  </a:ext>
                </a:extLst>
              </p:cNvPr>
              <p:cNvSpPr/>
              <p:nvPr/>
            </p:nvSpPr>
            <p:spPr>
              <a:xfrm>
                <a:off x="5999365" y="365124"/>
                <a:ext cx="111875" cy="538884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B5E919A6-E724-B33B-51AE-5787910439E6}"/>
                  </a:ext>
                </a:extLst>
              </p:cNvPr>
              <p:cNvSpPr/>
              <p:nvPr/>
            </p:nvSpPr>
            <p:spPr>
              <a:xfrm>
                <a:off x="6111760" y="367029"/>
                <a:ext cx="111875" cy="538884"/>
              </a:xfrm>
              <a:prstGeom prst="rect">
                <a:avLst/>
              </a:prstGeom>
              <a:solidFill>
                <a:srgbClr val="21A5A5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9CEC3EA3-35DB-2CCC-0B3B-0AB5AB6455E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538355" y="497406"/>
                <a:ext cx="797675" cy="0"/>
              </a:xfrm>
              <a:prstGeom prst="line">
                <a:avLst/>
              </a:prstGeom>
              <a:ln>
                <a:solidFill>
                  <a:srgbClr val="042433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CCDF267E-F8A6-9734-4C2F-D2B21A70DD35}"/>
                  </a:ext>
                </a:extLst>
              </p:cNvPr>
              <p:cNvCxnSpPr/>
              <p:nvPr/>
            </p:nvCxnSpPr>
            <p:spPr>
              <a:xfrm>
                <a:off x="5538355" y="771726"/>
                <a:ext cx="797675" cy="0"/>
              </a:xfrm>
              <a:prstGeom prst="line">
                <a:avLst/>
              </a:prstGeom>
              <a:ln>
                <a:solidFill>
                  <a:srgbClr val="042433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75F4399D-624E-BE36-2537-D87534EE1AD9}"/>
                  </a:ext>
                </a:extLst>
              </p:cNvPr>
              <p:cNvCxnSpPr/>
              <p:nvPr/>
            </p:nvCxnSpPr>
            <p:spPr>
              <a:xfrm>
                <a:off x="5538355" y="634566"/>
                <a:ext cx="797675" cy="0"/>
              </a:xfrm>
              <a:prstGeom prst="line">
                <a:avLst/>
              </a:prstGeom>
              <a:ln>
                <a:solidFill>
                  <a:srgbClr val="042433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7C59DBAF-7F29-F284-F54F-E74D2731642C}"/>
                </a:ext>
              </a:extLst>
            </p:cNvPr>
            <p:cNvSpPr/>
            <p:nvPr/>
          </p:nvSpPr>
          <p:spPr>
            <a:xfrm>
              <a:off x="6335161" y="4362099"/>
              <a:ext cx="559244" cy="88786"/>
            </a:xfrm>
            <a:prstGeom prst="rect">
              <a:avLst/>
            </a:prstGeom>
            <a:solidFill>
              <a:srgbClr val="042433">
                <a:alpha val="62000"/>
              </a:srgbClr>
            </a:solidFill>
            <a:ln>
              <a:solidFill>
                <a:schemeClr val="accent1">
                  <a:shade val="1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40C0D1EA-3634-CF96-3DE8-16BE06537E73}"/>
                </a:ext>
              </a:extLst>
            </p:cNvPr>
            <p:cNvSpPr/>
            <p:nvPr/>
          </p:nvSpPr>
          <p:spPr>
            <a:xfrm>
              <a:off x="6333428" y="3331673"/>
              <a:ext cx="160527" cy="83256"/>
            </a:xfrm>
            <a:prstGeom prst="rect">
              <a:avLst/>
            </a:prstGeom>
            <a:solidFill>
              <a:srgbClr val="042433">
                <a:alpha val="62000"/>
              </a:srgbClr>
            </a:solidFill>
            <a:ln>
              <a:solidFill>
                <a:schemeClr val="accent1">
                  <a:shade val="1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66F6845B-F55C-0F96-FDB0-EA843DF77E2D}"/>
                </a:ext>
              </a:extLst>
            </p:cNvPr>
            <p:cNvGrpSpPr/>
            <p:nvPr/>
          </p:nvGrpSpPr>
          <p:grpSpPr>
            <a:xfrm>
              <a:off x="6334987" y="4869870"/>
              <a:ext cx="557645" cy="355195"/>
              <a:chOff x="5538355" y="365124"/>
              <a:chExt cx="800100" cy="540789"/>
            </a:xfrm>
          </p:grpSpPr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1666FA7F-10AF-7059-A434-E3C89C7F48B6}"/>
                  </a:ext>
                </a:extLst>
              </p:cNvPr>
              <p:cNvSpPr/>
              <p:nvPr/>
            </p:nvSpPr>
            <p:spPr>
              <a:xfrm>
                <a:off x="5538355" y="365125"/>
                <a:ext cx="800100" cy="53888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8A4241BB-5D25-A03B-B5B6-FAC42F44AA39}"/>
                  </a:ext>
                </a:extLst>
              </p:cNvPr>
              <p:cNvSpPr/>
              <p:nvPr/>
            </p:nvSpPr>
            <p:spPr>
              <a:xfrm>
                <a:off x="6224155" y="365124"/>
                <a:ext cx="111875" cy="538884"/>
              </a:xfrm>
              <a:prstGeom prst="rect">
                <a:avLst/>
              </a:prstGeom>
              <a:solidFill>
                <a:srgbClr val="21A5A5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9A87929D-5199-21DE-E87B-E27B36A29E40}"/>
                  </a:ext>
                </a:extLst>
              </p:cNvPr>
              <p:cNvSpPr/>
              <p:nvPr/>
            </p:nvSpPr>
            <p:spPr>
              <a:xfrm>
                <a:off x="5538355" y="365124"/>
                <a:ext cx="111875" cy="538884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8F3AB17B-E04C-BD92-25C9-AADF79C610F5}"/>
                  </a:ext>
                </a:extLst>
              </p:cNvPr>
              <p:cNvSpPr/>
              <p:nvPr/>
            </p:nvSpPr>
            <p:spPr>
              <a:xfrm>
                <a:off x="5768860" y="365124"/>
                <a:ext cx="111875" cy="538884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2899D3B9-93D8-4F6D-B114-EB786021F3D3}"/>
                  </a:ext>
                </a:extLst>
              </p:cNvPr>
              <p:cNvSpPr/>
              <p:nvPr/>
            </p:nvSpPr>
            <p:spPr>
              <a:xfrm>
                <a:off x="5999365" y="365124"/>
                <a:ext cx="111875" cy="538884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4870433B-2080-6E7C-E1EC-B00194412DC3}"/>
                  </a:ext>
                </a:extLst>
              </p:cNvPr>
              <p:cNvSpPr/>
              <p:nvPr/>
            </p:nvSpPr>
            <p:spPr>
              <a:xfrm>
                <a:off x="6111760" y="367029"/>
                <a:ext cx="111875" cy="538884"/>
              </a:xfrm>
              <a:prstGeom prst="rect">
                <a:avLst/>
              </a:prstGeom>
              <a:solidFill>
                <a:srgbClr val="21A5A5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id="{9355B307-C90F-D46C-8A3F-06D0F046C79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538355" y="497406"/>
                <a:ext cx="797675" cy="0"/>
              </a:xfrm>
              <a:prstGeom prst="line">
                <a:avLst/>
              </a:prstGeom>
              <a:ln>
                <a:solidFill>
                  <a:srgbClr val="042433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0345AD34-409B-4613-6A92-2C639CBB74A3}"/>
                  </a:ext>
                </a:extLst>
              </p:cNvPr>
              <p:cNvCxnSpPr/>
              <p:nvPr/>
            </p:nvCxnSpPr>
            <p:spPr>
              <a:xfrm>
                <a:off x="5538355" y="771726"/>
                <a:ext cx="797675" cy="0"/>
              </a:xfrm>
              <a:prstGeom prst="line">
                <a:avLst/>
              </a:prstGeom>
              <a:ln>
                <a:solidFill>
                  <a:srgbClr val="042433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>
                <a:extLst>
                  <a:ext uri="{FF2B5EF4-FFF2-40B4-BE49-F238E27FC236}">
                    <a16:creationId xmlns:a16="http://schemas.microsoft.com/office/drawing/2014/main" id="{54AAD0EB-0577-05B4-BA08-33B4A52B1F88}"/>
                  </a:ext>
                </a:extLst>
              </p:cNvPr>
              <p:cNvCxnSpPr/>
              <p:nvPr/>
            </p:nvCxnSpPr>
            <p:spPr>
              <a:xfrm>
                <a:off x="5538355" y="634566"/>
                <a:ext cx="797675" cy="0"/>
              </a:xfrm>
              <a:prstGeom prst="line">
                <a:avLst/>
              </a:prstGeom>
              <a:ln>
                <a:solidFill>
                  <a:srgbClr val="042433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48C1A088-F4D1-B538-7E32-C4FE8EBB4928}"/>
                </a:ext>
              </a:extLst>
            </p:cNvPr>
            <p:cNvSpPr/>
            <p:nvPr/>
          </p:nvSpPr>
          <p:spPr>
            <a:xfrm>
              <a:off x="6333600" y="4869698"/>
              <a:ext cx="555955" cy="87043"/>
            </a:xfrm>
            <a:prstGeom prst="rect">
              <a:avLst/>
            </a:prstGeom>
            <a:solidFill>
              <a:srgbClr val="042433">
                <a:alpha val="62000"/>
              </a:srgbClr>
            </a:solidFill>
            <a:ln>
              <a:solidFill>
                <a:schemeClr val="accent1">
                  <a:shade val="1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77E2844F-0C2D-6442-353B-55072DE26BAB}"/>
                </a:ext>
              </a:extLst>
            </p:cNvPr>
            <p:cNvGrpSpPr/>
            <p:nvPr/>
          </p:nvGrpSpPr>
          <p:grpSpPr>
            <a:xfrm>
              <a:off x="6341917" y="5396346"/>
              <a:ext cx="557645" cy="355195"/>
              <a:chOff x="5538355" y="365124"/>
              <a:chExt cx="800100" cy="540789"/>
            </a:xfrm>
          </p:grpSpPr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39577BF7-17F5-90BC-0A4C-8426A9F0CE35}"/>
                  </a:ext>
                </a:extLst>
              </p:cNvPr>
              <p:cNvSpPr/>
              <p:nvPr/>
            </p:nvSpPr>
            <p:spPr>
              <a:xfrm>
                <a:off x="5538355" y="365125"/>
                <a:ext cx="800100" cy="53888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ACD7C190-436A-2E3B-EBEE-B308E3AD1B85}"/>
                  </a:ext>
                </a:extLst>
              </p:cNvPr>
              <p:cNvSpPr/>
              <p:nvPr/>
            </p:nvSpPr>
            <p:spPr>
              <a:xfrm>
                <a:off x="6224155" y="365124"/>
                <a:ext cx="111875" cy="538884"/>
              </a:xfrm>
              <a:prstGeom prst="rect">
                <a:avLst/>
              </a:prstGeom>
              <a:solidFill>
                <a:srgbClr val="21A5A5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8948C9FA-7EEB-44D0-3D81-A5E1AAAB655C}"/>
                  </a:ext>
                </a:extLst>
              </p:cNvPr>
              <p:cNvSpPr/>
              <p:nvPr/>
            </p:nvSpPr>
            <p:spPr>
              <a:xfrm>
                <a:off x="5538355" y="365124"/>
                <a:ext cx="111875" cy="538884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935970AD-D281-B500-B17A-E02286688C8F}"/>
                  </a:ext>
                </a:extLst>
              </p:cNvPr>
              <p:cNvSpPr/>
              <p:nvPr/>
            </p:nvSpPr>
            <p:spPr>
              <a:xfrm>
                <a:off x="5768860" y="365124"/>
                <a:ext cx="111875" cy="538884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0A36BF7C-DFD1-3BB1-147D-A254EEA20DC6}"/>
                  </a:ext>
                </a:extLst>
              </p:cNvPr>
              <p:cNvSpPr/>
              <p:nvPr/>
            </p:nvSpPr>
            <p:spPr>
              <a:xfrm>
                <a:off x="5999365" y="365124"/>
                <a:ext cx="111875" cy="538884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F810559C-57EF-88BB-7598-4AE760EE9F7E}"/>
                  </a:ext>
                </a:extLst>
              </p:cNvPr>
              <p:cNvSpPr/>
              <p:nvPr/>
            </p:nvSpPr>
            <p:spPr>
              <a:xfrm>
                <a:off x="6111760" y="367029"/>
                <a:ext cx="111875" cy="538884"/>
              </a:xfrm>
              <a:prstGeom prst="rect">
                <a:avLst/>
              </a:prstGeom>
              <a:solidFill>
                <a:srgbClr val="21A5A5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77" name="Straight Connector 76">
                <a:extLst>
                  <a:ext uri="{FF2B5EF4-FFF2-40B4-BE49-F238E27FC236}">
                    <a16:creationId xmlns:a16="http://schemas.microsoft.com/office/drawing/2014/main" id="{777C5C5A-1BF3-52BB-B26E-1C0EB51FD6A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538355" y="497406"/>
                <a:ext cx="797675" cy="0"/>
              </a:xfrm>
              <a:prstGeom prst="line">
                <a:avLst/>
              </a:prstGeom>
              <a:ln>
                <a:solidFill>
                  <a:srgbClr val="042433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>
                <a:extLst>
                  <a:ext uri="{FF2B5EF4-FFF2-40B4-BE49-F238E27FC236}">
                    <a16:creationId xmlns:a16="http://schemas.microsoft.com/office/drawing/2014/main" id="{CFBA59CD-BCC5-017C-BCC3-6CEF34BA6093}"/>
                  </a:ext>
                </a:extLst>
              </p:cNvPr>
              <p:cNvCxnSpPr/>
              <p:nvPr/>
            </p:nvCxnSpPr>
            <p:spPr>
              <a:xfrm>
                <a:off x="5538355" y="771726"/>
                <a:ext cx="797675" cy="0"/>
              </a:xfrm>
              <a:prstGeom prst="line">
                <a:avLst/>
              </a:prstGeom>
              <a:ln>
                <a:solidFill>
                  <a:srgbClr val="042433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>
                <a:extLst>
                  <a:ext uri="{FF2B5EF4-FFF2-40B4-BE49-F238E27FC236}">
                    <a16:creationId xmlns:a16="http://schemas.microsoft.com/office/drawing/2014/main" id="{9ECAED97-9F56-0249-BFAE-F58880539F4D}"/>
                  </a:ext>
                </a:extLst>
              </p:cNvPr>
              <p:cNvCxnSpPr/>
              <p:nvPr/>
            </p:nvCxnSpPr>
            <p:spPr>
              <a:xfrm>
                <a:off x="5538355" y="634566"/>
                <a:ext cx="797675" cy="0"/>
              </a:xfrm>
              <a:prstGeom prst="line">
                <a:avLst/>
              </a:prstGeom>
              <a:ln>
                <a:solidFill>
                  <a:srgbClr val="042433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6D5A7ED9-C431-01A5-0F0A-960B52E1B538}"/>
                </a:ext>
              </a:extLst>
            </p:cNvPr>
            <p:cNvSpPr/>
            <p:nvPr/>
          </p:nvSpPr>
          <p:spPr>
            <a:xfrm>
              <a:off x="6344164" y="5394096"/>
              <a:ext cx="154424" cy="87884"/>
            </a:xfrm>
            <a:prstGeom prst="rect">
              <a:avLst/>
            </a:prstGeom>
            <a:solidFill>
              <a:srgbClr val="042433">
                <a:alpha val="62000"/>
              </a:srgbClr>
            </a:solidFill>
            <a:ln>
              <a:solidFill>
                <a:schemeClr val="accent1">
                  <a:shade val="1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68BCF944-FD50-7A49-88AD-26A75DEDA19F}"/>
                </a:ext>
              </a:extLst>
            </p:cNvPr>
            <p:cNvGrpSpPr/>
            <p:nvPr/>
          </p:nvGrpSpPr>
          <p:grpSpPr>
            <a:xfrm>
              <a:off x="6341913" y="5936673"/>
              <a:ext cx="557645" cy="355195"/>
              <a:chOff x="5538355" y="365124"/>
              <a:chExt cx="800100" cy="540789"/>
            </a:xfrm>
          </p:grpSpPr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C7167C39-003C-766F-42CF-EF4595668461}"/>
                  </a:ext>
                </a:extLst>
              </p:cNvPr>
              <p:cNvSpPr/>
              <p:nvPr/>
            </p:nvSpPr>
            <p:spPr>
              <a:xfrm>
                <a:off x="5538355" y="365125"/>
                <a:ext cx="800100" cy="53888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8C06189D-C718-3BA3-E6F9-74AE81E422B5}"/>
                  </a:ext>
                </a:extLst>
              </p:cNvPr>
              <p:cNvSpPr/>
              <p:nvPr/>
            </p:nvSpPr>
            <p:spPr>
              <a:xfrm>
                <a:off x="6224155" y="365124"/>
                <a:ext cx="111875" cy="538884"/>
              </a:xfrm>
              <a:prstGeom prst="rect">
                <a:avLst/>
              </a:prstGeom>
              <a:solidFill>
                <a:srgbClr val="21A5A5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71A95191-DB89-F85D-3C6C-DE6B5E03B3DE}"/>
                  </a:ext>
                </a:extLst>
              </p:cNvPr>
              <p:cNvSpPr/>
              <p:nvPr/>
            </p:nvSpPr>
            <p:spPr>
              <a:xfrm>
                <a:off x="5538355" y="365124"/>
                <a:ext cx="111875" cy="538884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54824A1F-0B36-9245-3FE0-A38D52D48A54}"/>
                  </a:ext>
                </a:extLst>
              </p:cNvPr>
              <p:cNvSpPr/>
              <p:nvPr/>
            </p:nvSpPr>
            <p:spPr>
              <a:xfrm>
                <a:off x="5768860" y="365124"/>
                <a:ext cx="111875" cy="538884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16CAE2F2-B5A7-5058-3778-725A5F2D54B9}"/>
                  </a:ext>
                </a:extLst>
              </p:cNvPr>
              <p:cNvSpPr/>
              <p:nvPr/>
            </p:nvSpPr>
            <p:spPr>
              <a:xfrm>
                <a:off x="5999365" y="365124"/>
                <a:ext cx="111875" cy="538884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25364360-125E-1D36-5662-E9F6DBE4458B}"/>
                  </a:ext>
                </a:extLst>
              </p:cNvPr>
              <p:cNvSpPr/>
              <p:nvPr/>
            </p:nvSpPr>
            <p:spPr>
              <a:xfrm>
                <a:off x="6111760" y="367029"/>
                <a:ext cx="111875" cy="538884"/>
              </a:xfrm>
              <a:prstGeom prst="rect">
                <a:avLst/>
              </a:prstGeom>
              <a:solidFill>
                <a:srgbClr val="21A5A5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88" name="Straight Connector 87">
                <a:extLst>
                  <a:ext uri="{FF2B5EF4-FFF2-40B4-BE49-F238E27FC236}">
                    <a16:creationId xmlns:a16="http://schemas.microsoft.com/office/drawing/2014/main" id="{7D8C7EC0-E669-FCC4-9839-952ECEF2BAB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538355" y="497406"/>
                <a:ext cx="797675" cy="0"/>
              </a:xfrm>
              <a:prstGeom prst="line">
                <a:avLst/>
              </a:prstGeom>
              <a:ln>
                <a:solidFill>
                  <a:srgbClr val="042433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7929C6A2-F3C0-8638-4E6C-7071259E13CA}"/>
                  </a:ext>
                </a:extLst>
              </p:cNvPr>
              <p:cNvCxnSpPr/>
              <p:nvPr/>
            </p:nvCxnSpPr>
            <p:spPr>
              <a:xfrm>
                <a:off x="5538355" y="771726"/>
                <a:ext cx="797675" cy="0"/>
              </a:xfrm>
              <a:prstGeom prst="line">
                <a:avLst/>
              </a:prstGeom>
              <a:ln>
                <a:solidFill>
                  <a:srgbClr val="042433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B0C35D05-E992-AD56-0A8A-A15DA5696809}"/>
                  </a:ext>
                </a:extLst>
              </p:cNvPr>
              <p:cNvCxnSpPr/>
              <p:nvPr/>
            </p:nvCxnSpPr>
            <p:spPr>
              <a:xfrm>
                <a:off x="5538355" y="634566"/>
                <a:ext cx="797675" cy="0"/>
              </a:xfrm>
              <a:prstGeom prst="line">
                <a:avLst/>
              </a:prstGeom>
              <a:ln>
                <a:solidFill>
                  <a:srgbClr val="042433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3F119844-399E-0017-1416-5CD07C7FBC90}"/>
                </a:ext>
              </a:extLst>
            </p:cNvPr>
            <p:cNvSpPr/>
            <p:nvPr/>
          </p:nvSpPr>
          <p:spPr>
            <a:xfrm>
              <a:off x="6341912" y="5936671"/>
              <a:ext cx="560075" cy="86875"/>
            </a:xfrm>
            <a:prstGeom prst="rect">
              <a:avLst/>
            </a:prstGeom>
            <a:solidFill>
              <a:srgbClr val="042433">
                <a:alpha val="62000"/>
              </a:srgbClr>
            </a:solidFill>
            <a:ln>
              <a:solidFill>
                <a:schemeClr val="accent1">
                  <a:shade val="1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25B53B73-215B-17B4-DAD7-91F7677A8EE5}"/>
                </a:ext>
              </a:extLst>
            </p:cNvPr>
            <p:cNvGrpSpPr/>
            <p:nvPr/>
          </p:nvGrpSpPr>
          <p:grpSpPr>
            <a:xfrm>
              <a:off x="6341917" y="6435436"/>
              <a:ext cx="557645" cy="355195"/>
              <a:chOff x="5538355" y="365124"/>
              <a:chExt cx="800100" cy="540789"/>
            </a:xfrm>
          </p:grpSpPr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B9760287-709D-BD13-A9E6-16D88668C241}"/>
                  </a:ext>
                </a:extLst>
              </p:cNvPr>
              <p:cNvSpPr/>
              <p:nvPr/>
            </p:nvSpPr>
            <p:spPr>
              <a:xfrm>
                <a:off x="5538355" y="365125"/>
                <a:ext cx="800100" cy="53888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1D56FC35-5DD0-8624-F0FD-36CA39732B52}"/>
                  </a:ext>
                </a:extLst>
              </p:cNvPr>
              <p:cNvSpPr/>
              <p:nvPr/>
            </p:nvSpPr>
            <p:spPr>
              <a:xfrm>
                <a:off x="6224155" y="365124"/>
                <a:ext cx="111875" cy="538884"/>
              </a:xfrm>
              <a:prstGeom prst="rect">
                <a:avLst/>
              </a:prstGeom>
              <a:solidFill>
                <a:srgbClr val="21A5A5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C5412CA5-9D14-6045-A09C-9A9D2AAC9DCC}"/>
                  </a:ext>
                </a:extLst>
              </p:cNvPr>
              <p:cNvSpPr/>
              <p:nvPr/>
            </p:nvSpPr>
            <p:spPr>
              <a:xfrm>
                <a:off x="5538355" y="365124"/>
                <a:ext cx="111875" cy="538884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A62D6A3F-F3EC-8558-B3FF-D2E78682D445}"/>
                  </a:ext>
                </a:extLst>
              </p:cNvPr>
              <p:cNvSpPr/>
              <p:nvPr/>
            </p:nvSpPr>
            <p:spPr>
              <a:xfrm>
                <a:off x="5768860" y="365124"/>
                <a:ext cx="111875" cy="538884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480DDE88-FBBC-65F6-C266-F5AF1225F188}"/>
                  </a:ext>
                </a:extLst>
              </p:cNvPr>
              <p:cNvSpPr/>
              <p:nvPr/>
            </p:nvSpPr>
            <p:spPr>
              <a:xfrm>
                <a:off x="5999365" y="365124"/>
                <a:ext cx="111875" cy="538884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30426D92-5D0C-6EF3-3DA4-8507829A67CB}"/>
                  </a:ext>
                </a:extLst>
              </p:cNvPr>
              <p:cNvSpPr/>
              <p:nvPr/>
            </p:nvSpPr>
            <p:spPr>
              <a:xfrm>
                <a:off x="6111760" y="367029"/>
                <a:ext cx="111875" cy="538884"/>
              </a:xfrm>
              <a:prstGeom prst="rect">
                <a:avLst/>
              </a:prstGeom>
              <a:solidFill>
                <a:srgbClr val="21A5A5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99" name="Straight Connector 98">
                <a:extLst>
                  <a:ext uri="{FF2B5EF4-FFF2-40B4-BE49-F238E27FC236}">
                    <a16:creationId xmlns:a16="http://schemas.microsoft.com/office/drawing/2014/main" id="{41171633-71D3-B0C4-F4E7-E19CEDF1F6E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538355" y="497406"/>
                <a:ext cx="797675" cy="0"/>
              </a:xfrm>
              <a:prstGeom prst="line">
                <a:avLst/>
              </a:prstGeom>
              <a:ln>
                <a:solidFill>
                  <a:srgbClr val="042433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>
                <a:extLst>
                  <a:ext uri="{FF2B5EF4-FFF2-40B4-BE49-F238E27FC236}">
                    <a16:creationId xmlns:a16="http://schemas.microsoft.com/office/drawing/2014/main" id="{4C784ACA-333C-7E63-38FB-5293DD642866}"/>
                  </a:ext>
                </a:extLst>
              </p:cNvPr>
              <p:cNvCxnSpPr/>
              <p:nvPr/>
            </p:nvCxnSpPr>
            <p:spPr>
              <a:xfrm>
                <a:off x="5538355" y="771726"/>
                <a:ext cx="797675" cy="0"/>
              </a:xfrm>
              <a:prstGeom prst="line">
                <a:avLst/>
              </a:prstGeom>
              <a:ln>
                <a:solidFill>
                  <a:srgbClr val="042433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>
                <a:extLst>
                  <a:ext uri="{FF2B5EF4-FFF2-40B4-BE49-F238E27FC236}">
                    <a16:creationId xmlns:a16="http://schemas.microsoft.com/office/drawing/2014/main" id="{7939499B-39DD-EBAF-C229-9463CEC3C7B6}"/>
                  </a:ext>
                </a:extLst>
              </p:cNvPr>
              <p:cNvCxnSpPr/>
              <p:nvPr/>
            </p:nvCxnSpPr>
            <p:spPr>
              <a:xfrm>
                <a:off x="5538355" y="634566"/>
                <a:ext cx="797675" cy="0"/>
              </a:xfrm>
              <a:prstGeom prst="line">
                <a:avLst/>
              </a:prstGeom>
              <a:ln>
                <a:solidFill>
                  <a:srgbClr val="042433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CF4DE8C3-7365-0D92-6047-4A8B279B716C}"/>
                </a:ext>
              </a:extLst>
            </p:cNvPr>
            <p:cNvSpPr/>
            <p:nvPr/>
          </p:nvSpPr>
          <p:spPr>
            <a:xfrm>
              <a:off x="6344343" y="6435821"/>
              <a:ext cx="557644" cy="176588"/>
            </a:xfrm>
            <a:prstGeom prst="rect">
              <a:avLst/>
            </a:prstGeom>
            <a:solidFill>
              <a:srgbClr val="042433">
                <a:alpha val="62000"/>
              </a:srgbClr>
            </a:solidFill>
            <a:ln>
              <a:solidFill>
                <a:schemeClr val="accent1">
                  <a:shade val="1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03" name="Title 1">
            <a:extLst>
              <a:ext uri="{FF2B5EF4-FFF2-40B4-BE49-F238E27FC236}">
                <a16:creationId xmlns:a16="http://schemas.microsoft.com/office/drawing/2014/main" id="{7B30B198-37E5-3B43-50CF-F5B457D3B465}"/>
              </a:ext>
            </a:extLst>
          </p:cNvPr>
          <p:cNvSpPr txBox="1">
            <a:spLocks/>
          </p:cNvSpPr>
          <p:nvPr/>
        </p:nvSpPr>
        <p:spPr>
          <a:xfrm>
            <a:off x="3028950" y="441325"/>
            <a:ext cx="7762875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rgbClr val="21A5A5"/>
                </a:solidFill>
              </a:rPr>
              <a:t>Retrofit design - Options impact</a:t>
            </a:r>
          </a:p>
        </p:txBody>
      </p:sp>
      <p:pic>
        <p:nvPicPr>
          <p:cNvPr id="104" name="Google Shape;81;p14">
            <a:extLst>
              <a:ext uri="{FF2B5EF4-FFF2-40B4-BE49-F238E27FC236}">
                <a16:creationId xmlns:a16="http://schemas.microsoft.com/office/drawing/2014/main" id="{33D2AFEA-9E58-F0D3-CEC2-F789F8BC285C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091" y="453324"/>
            <a:ext cx="2198255" cy="709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623036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84E74F-F7AD-BEFF-FC92-2006B5B127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CCF1AF-7E89-2337-FF2C-6F15A647900F}"/>
              </a:ext>
            </a:extLst>
          </p:cNvPr>
          <p:cNvSpPr txBox="1">
            <a:spLocks/>
          </p:cNvSpPr>
          <p:nvPr/>
        </p:nvSpPr>
        <p:spPr>
          <a:xfrm>
            <a:off x="3028949" y="441325"/>
            <a:ext cx="8330713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rgbClr val="21A5A5"/>
                </a:solidFill>
              </a:rPr>
              <a:t>How to retrofit – DIY or tradesperson?</a:t>
            </a:r>
            <a:endParaRPr lang="en-GB" sz="4000" dirty="0">
              <a:solidFill>
                <a:srgbClr val="21A5A5"/>
              </a:solidFill>
            </a:endParaRPr>
          </a:p>
        </p:txBody>
      </p:sp>
      <p:pic>
        <p:nvPicPr>
          <p:cNvPr id="4" name="Google Shape;81;p14">
            <a:extLst>
              <a:ext uri="{FF2B5EF4-FFF2-40B4-BE49-F238E27FC236}">
                <a16:creationId xmlns:a16="http://schemas.microsoft.com/office/drawing/2014/main" id="{7CC2240C-9E8A-197E-2890-596BB1CB7C48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091" y="453324"/>
            <a:ext cx="2198255" cy="7095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2848B9A-F4AE-E3F8-633C-50B1FA861286}"/>
              </a:ext>
            </a:extLst>
          </p:cNvPr>
          <p:cNvSpPr/>
          <p:nvPr/>
        </p:nvSpPr>
        <p:spPr>
          <a:xfrm>
            <a:off x="1438894" y="1766888"/>
            <a:ext cx="4416784" cy="3807435"/>
          </a:xfrm>
          <a:prstGeom prst="roundRect">
            <a:avLst/>
          </a:prstGeom>
          <a:solidFill>
            <a:srgbClr val="D2EDED"/>
          </a:solidFill>
          <a:ln w="44450">
            <a:solidFill>
              <a:srgbClr val="25A7A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25A7A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Graph of DIY up side, Time on X axis, 29CR, Rob, Pete/Deb, CRH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0EF0C7E-E178-892A-2676-8E4FC9AEF3CA}"/>
              </a:ext>
            </a:extLst>
          </p:cNvPr>
          <p:cNvSpPr/>
          <p:nvPr/>
        </p:nvSpPr>
        <p:spPr>
          <a:xfrm>
            <a:off x="6547645" y="1766887"/>
            <a:ext cx="4416784" cy="3807435"/>
          </a:xfrm>
          <a:prstGeom prst="roundRect">
            <a:avLst/>
          </a:prstGeom>
          <a:solidFill>
            <a:srgbClr val="D2EDED"/>
          </a:solidFill>
          <a:ln w="44450">
            <a:solidFill>
              <a:srgbClr val="25A7A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25A7A7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84A5F53-93D1-B40C-655F-892535DFB14D}"/>
              </a:ext>
            </a:extLst>
          </p:cNvPr>
          <p:cNvSpPr txBox="1"/>
          <p:nvPr/>
        </p:nvSpPr>
        <p:spPr>
          <a:xfrm>
            <a:off x="2215180" y="5943011"/>
            <a:ext cx="81597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21A5A5"/>
                </a:solidFill>
              </a:rPr>
              <a:t>Also rainwater harvesting, EV charger, 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E3B22BF-058C-C974-26AF-9B21026F73B0}"/>
              </a:ext>
            </a:extLst>
          </p:cNvPr>
          <p:cNvGrpSpPr/>
          <p:nvPr/>
        </p:nvGrpSpPr>
        <p:grpSpPr>
          <a:xfrm>
            <a:off x="1547020" y="2370952"/>
            <a:ext cx="4035067" cy="2447925"/>
            <a:chOff x="6547645" y="2446642"/>
            <a:chExt cx="4035067" cy="2447925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BBA85505-0FC8-A7DD-52C5-B800536FE500}"/>
                </a:ext>
              </a:extLst>
            </p:cNvPr>
            <p:cNvGrpSpPr/>
            <p:nvPr/>
          </p:nvGrpSpPr>
          <p:grpSpPr>
            <a:xfrm>
              <a:off x="6547645" y="2446642"/>
              <a:ext cx="4035067" cy="2447925"/>
              <a:chOff x="1565633" y="2543175"/>
              <a:chExt cx="4035067" cy="2447925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7C85B602-1725-6DE1-3A6C-956F9BD29B27}"/>
                  </a:ext>
                </a:extLst>
              </p:cNvPr>
              <p:cNvSpPr/>
              <p:nvPr/>
            </p:nvSpPr>
            <p:spPr>
              <a:xfrm>
                <a:off x="1733550" y="2543175"/>
                <a:ext cx="3867150" cy="244792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9" name="Straight Arrow Connector 8">
                <a:extLst>
                  <a:ext uri="{FF2B5EF4-FFF2-40B4-BE49-F238E27FC236}">
                    <a16:creationId xmlns:a16="http://schemas.microsoft.com/office/drawing/2014/main" id="{31A7368B-1C69-7473-8C86-8F9EBCE58D76}"/>
                  </a:ext>
                </a:extLst>
              </p:cNvPr>
              <p:cNvCxnSpPr/>
              <p:nvPr/>
            </p:nvCxnSpPr>
            <p:spPr>
              <a:xfrm flipV="1">
                <a:off x="2590800" y="2705100"/>
                <a:ext cx="0" cy="2000250"/>
              </a:xfrm>
              <a:prstGeom prst="straightConnector1">
                <a:avLst/>
              </a:prstGeom>
              <a:ln w="25400">
                <a:solidFill>
                  <a:srgbClr val="28A8A8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Arrow Connector 9">
                <a:extLst>
                  <a:ext uri="{FF2B5EF4-FFF2-40B4-BE49-F238E27FC236}">
                    <a16:creationId xmlns:a16="http://schemas.microsoft.com/office/drawing/2014/main" id="{1F34A35E-B746-94C7-4800-41C3C8F6D44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81225" y="4448175"/>
                <a:ext cx="2686050" cy="0"/>
              </a:xfrm>
              <a:prstGeom prst="straightConnector1">
                <a:avLst/>
              </a:prstGeom>
              <a:ln w="25400">
                <a:solidFill>
                  <a:srgbClr val="28A8A8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BE8671A-9AA7-C87A-29A3-B505D75B569E}"/>
                  </a:ext>
                </a:extLst>
              </p:cNvPr>
              <p:cNvSpPr txBox="1"/>
              <p:nvPr/>
            </p:nvSpPr>
            <p:spPr>
              <a:xfrm>
                <a:off x="1565633" y="3853130"/>
                <a:ext cx="966290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srgbClr val="28A8A8"/>
                    </a:solidFill>
                  </a:rPr>
                  <a:t>100% </a:t>
                </a:r>
                <a:br>
                  <a:rPr lang="en-US" sz="1400" dirty="0">
                    <a:solidFill>
                      <a:srgbClr val="28A8A8"/>
                    </a:solidFill>
                  </a:rPr>
                </a:br>
                <a:r>
                  <a:rPr lang="en-US" sz="1400" dirty="0">
                    <a:solidFill>
                      <a:srgbClr val="28A8A8"/>
                    </a:solidFill>
                  </a:rPr>
                  <a:t>Contractor</a:t>
                </a:r>
                <a:endParaRPr lang="en-GB" sz="1400" dirty="0">
                  <a:solidFill>
                    <a:srgbClr val="28A8A8"/>
                  </a:solidFill>
                </a:endParaRP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4F953B5-0E38-C12D-AAE2-85F0DA4C5343}"/>
                  </a:ext>
                </a:extLst>
              </p:cNvPr>
              <p:cNvSpPr txBox="1"/>
              <p:nvPr/>
            </p:nvSpPr>
            <p:spPr>
              <a:xfrm>
                <a:off x="1613258" y="2691080"/>
                <a:ext cx="870751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srgbClr val="28A8A8"/>
                    </a:solidFill>
                  </a:rPr>
                  <a:t>100% DIY</a:t>
                </a:r>
                <a:endParaRPr lang="en-GB" sz="1400" dirty="0">
                  <a:solidFill>
                    <a:srgbClr val="28A8A8"/>
                  </a:solidFill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52AFA45-20AC-E94E-60D6-1160D723C324}"/>
                  </a:ext>
                </a:extLst>
              </p:cNvPr>
              <p:cNvSpPr txBox="1"/>
              <p:nvPr/>
            </p:nvSpPr>
            <p:spPr>
              <a:xfrm>
                <a:off x="2649678" y="4551461"/>
                <a:ext cx="2542747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srgbClr val="28A8A8"/>
                    </a:solidFill>
                  </a:rPr>
                  <a:t>6 </a:t>
                </a:r>
                <a:r>
                  <a:rPr lang="en-US" sz="1400" dirty="0" err="1">
                    <a:solidFill>
                      <a:srgbClr val="28A8A8"/>
                    </a:solidFill>
                  </a:rPr>
                  <a:t>mth</a:t>
                </a:r>
                <a:r>
                  <a:rPr lang="en-US" sz="1400" dirty="0">
                    <a:solidFill>
                      <a:srgbClr val="28A8A8"/>
                    </a:solidFill>
                  </a:rPr>
                  <a:t>	18 </a:t>
                </a:r>
                <a:r>
                  <a:rPr lang="en-US" sz="1400" dirty="0" err="1">
                    <a:solidFill>
                      <a:srgbClr val="28A8A8"/>
                    </a:solidFill>
                  </a:rPr>
                  <a:t>mth</a:t>
                </a:r>
                <a:r>
                  <a:rPr lang="en-US" sz="1400" dirty="0">
                    <a:solidFill>
                      <a:srgbClr val="28A8A8"/>
                    </a:solidFill>
                  </a:rPr>
                  <a:t>            10 yrs</a:t>
                </a:r>
                <a:endParaRPr lang="en-GB" sz="1400" dirty="0">
                  <a:solidFill>
                    <a:srgbClr val="28A8A8"/>
                  </a:solidFill>
                </a:endParaRPr>
              </a:p>
            </p:txBody>
          </p:sp>
        </p:grp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9831D8B-55BB-D19D-490F-6515F4DBD589}"/>
                </a:ext>
              </a:extLst>
            </p:cNvPr>
            <p:cNvSpPr/>
            <p:nvPr/>
          </p:nvSpPr>
          <p:spPr>
            <a:xfrm>
              <a:off x="7791450" y="3670604"/>
              <a:ext cx="609600" cy="415621"/>
            </a:xfrm>
            <a:prstGeom prst="rect">
              <a:avLst/>
            </a:prstGeom>
            <a:solidFill>
              <a:srgbClr val="D2EDE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rgbClr val="28A8A8"/>
                  </a:solidFill>
                </a:rPr>
                <a:t>Pete Deb</a:t>
              </a:r>
              <a:endParaRPr lang="en-GB" sz="1200" dirty="0">
                <a:solidFill>
                  <a:srgbClr val="28A8A8"/>
                </a:solidFill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D7C41A5-10F0-1083-FC0D-96C878FAD35C}"/>
                </a:ext>
              </a:extLst>
            </p:cNvPr>
            <p:cNvSpPr/>
            <p:nvPr/>
          </p:nvSpPr>
          <p:spPr>
            <a:xfrm>
              <a:off x="7943850" y="2915328"/>
              <a:ext cx="609600" cy="415621"/>
            </a:xfrm>
            <a:prstGeom prst="rect">
              <a:avLst/>
            </a:prstGeom>
            <a:solidFill>
              <a:srgbClr val="D2EDE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rgbClr val="28A8A8"/>
                  </a:solidFill>
                </a:rPr>
                <a:t>29CR</a:t>
              </a:r>
              <a:endParaRPr lang="en-GB" sz="1200" dirty="0">
                <a:solidFill>
                  <a:srgbClr val="28A8A8"/>
                </a:solidFill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B03958FA-B286-6E76-F1D2-4EDE1C68297B}"/>
                </a:ext>
              </a:extLst>
            </p:cNvPr>
            <p:cNvSpPr/>
            <p:nvPr/>
          </p:nvSpPr>
          <p:spPr>
            <a:xfrm>
              <a:off x="9374374" y="2766406"/>
              <a:ext cx="609600" cy="415621"/>
            </a:xfrm>
            <a:prstGeom prst="rect">
              <a:avLst/>
            </a:prstGeom>
            <a:solidFill>
              <a:srgbClr val="D2EDE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rgbClr val="28A8A8"/>
                  </a:solidFill>
                </a:rPr>
                <a:t>Rob</a:t>
              </a:r>
              <a:endParaRPr lang="en-GB" sz="1200" dirty="0">
                <a:solidFill>
                  <a:srgbClr val="28A8A8"/>
                </a:solidFill>
              </a:endParaRPr>
            </a:p>
          </p:txBody>
        </p:sp>
      </p:grpSp>
      <p:sp>
        <p:nvSpPr>
          <p:cNvPr id="20" name="Oval 19">
            <a:extLst>
              <a:ext uri="{FF2B5EF4-FFF2-40B4-BE49-F238E27FC236}">
                <a16:creationId xmlns:a16="http://schemas.microsoft.com/office/drawing/2014/main" id="{29DDFB6D-4DBD-2B22-A0B9-ED064C3F2083}"/>
              </a:ext>
            </a:extLst>
          </p:cNvPr>
          <p:cNvSpPr/>
          <p:nvPr/>
        </p:nvSpPr>
        <p:spPr>
          <a:xfrm>
            <a:off x="7077074" y="2135576"/>
            <a:ext cx="1171575" cy="71239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28A8A8"/>
                </a:solidFill>
              </a:rPr>
              <a:t>Joiner</a:t>
            </a:r>
            <a:endParaRPr lang="en-GB" sz="1200" dirty="0">
              <a:solidFill>
                <a:srgbClr val="28A8A8"/>
              </a:solidFill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A7CA29D-0856-AC3E-7B41-A53770093EAD}"/>
              </a:ext>
            </a:extLst>
          </p:cNvPr>
          <p:cNvSpPr/>
          <p:nvPr/>
        </p:nvSpPr>
        <p:spPr>
          <a:xfrm>
            <a:off x="8662988" y="2532877"/>
            <a:ext cx="956826" cy="55047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28A8A8"/>
                </a:solidFill>
              </a:rPr>
              <a:t>Builder</a:t>
            </a:r>
            <a:endParaRPr lang="en-GB" sz="1200" dirty="0">
              <a:solidFill>
                <a:srgbClr val="28A8A8"/>
              </a:solidFill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36257BDB-F480-D877-E0BD-55B472280FC1}"/>
              </a:ext>
            </a:extLst>
          </p:cNvPr>
          <p:cNvSpPr/>
          <p:nvPr/>
        </p:nvSpPr>
        <p:spPr>
          <a:xfrm>
            <a:off x="7021153" y="3047448"/>
            <a:ext cx="1033462" cy="55047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28A8A8"/>
                </a:solidFill>
              </a:rPr>
              <a:t>Plumber</a:t>
            </a:r>
            <a:endParaRPr lang="en-GB" sz="1200" dirty="0">
              <a:solidFill>
                <a:srgbClr val="28A8A8"/>
              </a:solidFill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C445A5FF-04A6-19A5-8CE9-BF76E157A96C}"/>
              </a:ext>
            </a:extLst>
          </p:cNvPr>
          <p:cNvSpPr/>
          <p:nvPr/>
        </p:nvSpPr>
        <p:spPr>
          <a:xfrm>
            <a:off x="9322594" y="3580513"/>
            <a:ext cx="1033462" cy="55047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28A8A8"/>
                </a:solidFill>
              </a:rPr>
              <a:t>Electric-</a:t>
            </a:r>
            <a:r>
              <a:rPr lang="en-US" sz="1200" dirty="0" err="1">
                <a:solidFill>
                  <a:srgbClr val="28A8A8"/>
                </a:solidFill>
              </a:rPr>
              <a:t>ian</a:t>
            </a:r>
            <a:endParaRPr lang="en-GB" sz="1200" dirty="0">
              <a:solidFill>
                <a:srgbClr val="28A8A8"/>
              </a:solidFill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5809EE38-DF50-1135-DC6E-86924501B696}"/>
              </a:ext>
            </a:extLst>
          </p:cNvPr>
          <p:cNvSpPr/>
          <p:nvPr/>
        </p:nvSpPr>
        <p:spPr>
          <a:xfrm>
            <a:off x="7215187" y="4035648"/>
            <a:ext cx="1033462" cy="55047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28A8A8"/>
                </a:solidFill>
              </a:rPr>
              <a:t>MVHR</a:t>
            </a:r>
            <a:endParaRPr lang="en-GB" sz="1200" dirty="0">
              <a:solidFill>
                <a:srgbClr val="28A8A8"/>
              </a:solidFill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814ABD2A-4114-4BB9-C9F6-AC46C2346276}"/>
              </a:ext>
            </a:extLst>
          </p:cNvPr>
          <p:cNvSpPr/>
          <p:nvPr/>
        </p:nvSpPr>
        <p:spPr>
          <a:xfrm>
            <a:off x="8527473" y="4224438"/>
            <a:ext cx="1033462" cy="55047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28A8A8"/>
                </a:solidFill>
              </a:rPr>
              <a:t>EWI</a:t>
            </a:r>
            <a:endParaRPr lang="en-GB" sz="1200" dirty="0">
              <a:solidFill>
                <a:srgbClr val="28A8A8"/>
              </a:solidFill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17B99F8D-4A6E-622B-51BF-65F466EC32B4}"/>
              </a:ext>
            </a:extLst>
          </p:cNvPr>
          <p:cNvSpPr/>
          <p:nvPr/>
        </p:nvSpPr>
        <p:spPr>
          <a:xfrm>
            <a:off x="9443601" y="4540639"/>
            <a:ext cx="1118490" cy="55047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28A8A8"/>
                </a:solidFill>
              </a:rPr>
              <a:t>Plasterer</a:t>
            </a:r>
            <a:endParaRPr lang="en-GB" sz="1200" dirty="0">
              <a:solidFill>
                <a:srgbClr val="28A8A8"/>
              </a:solidFill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E6BD1212-BB74-DEF5-6885-A26D6E72D5F9}"/>
              </a:ext>
            </a:extLst>
          </p:cNvPr>
          <p:cNvSpPr/>
          <p:nvPr/>
        </p:nvSpPr>
        <p:spPr>
          <a:xfrm>
            <a:off x="9596001" y="2932851"/>
            <a:ext cx="956826" cy="55047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28A8A8"/>
                </a:solidFill>
              </a:rPr>
              <a:t>PV &amp; Battery</a:t>
            </a:r>
            <a:endParaRPr lang="en-GB" sz="1200" dirty="0">
              <a:solidFill>
                <a:srgbClr val="28A8A8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9EB9F7E-AE20-7041-E6C2-C84A62C559F7}"/>
              </a:ext>
            </a:extLst>
          </p:cNvPr>
          <p:cNvSpPr txBox="1"/>
          <p:nvPr/>
        </p:nvSpPr>
        <p:spPr>
          <a:xfrm>
            <a:off x="8677536" y="1921505"/>
            <a:ext cx="188455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28A8A8"/>
                </a:solidFill>
              </a:rPr>
              <a:t>Trades you’ll need</a:t>
            </a:r>
            <a:endParaRPr lang="en-GB" dirty="0">
              <a:solidFill>
                <a:srgbClr val="28A8A8"/>
              </a:solidFill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077B9080-A57C-FE80-E8B6-BBC3B88165A7}"/>
              </a:ext>
            </a:extLst>
          </p:cNvPr>
          <p:cNvSpPr/>
          <p:nvPr/>
        </p:nvSpPr>
        <p:spPr>
          <a:xfrm>
            <a:off x="8013915" y="3447153"/>
            <a:ext cx="1033461" cy="55047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28A8A8"/>
                </a:solidFill>
              </a:rPr>
              <a:t>Retrofit</a:t>
            </a:r>
            <a:br>
              <a:rPr lang="en-US" sz="1200" dirty="0">
                <a:solidFill>
                  <a:srgbClr val="28A8A8"/>
                </a:solidFill>
              </a:rPr>
            </a:br>
            <a:r>
              <a:rPr lang="en-US" sz="1200" dirty="0">
                <a:solidFill>
                  <a:srgbClr val="28A8A8"/>
                </a:solidFill>
              </a:rPr>
              <a:t>Designer</a:t>
            </a:r>
            <a:endParaRPr lang="en-GB" sz="1200" dirty="0">
              <a:solidFill>
                <a:srgbClr val="28A8A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1332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DD8459-220B-CD34-C958-783B8456AC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ECC7F-7638-DD76-6677-BA9907A4D52B}"/>
              </a:ext>
            </a:extLst>
          </p:cNvPr>
          <p:cNvSpPr txBox="1">
            <a:spLocks/>
          </p:cNvSpPr>
          <p:nvPr/>
        </p:nvSpPr>
        <p:spPr>
          <a:xfrm>
            <a:off x="3028950" y="441325"/>
            <a:ext cx="7762875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21A5A5"/>
                </a:solidFill>
              </a:rPr>
              <a:t>CRH P</a:t>
            </a:r>
            <a:r>
              <a:rPr lang="en-GB" dirty="0" err="1">
                <a:solidFill>
                  <a:srgbClr val="21A5A5"/>
                </a:solidFill>
              </a:rPr>
              <a:t>rocess</a:t>
            </a:r>
            <a:r>
              <a:rPr lang="en-GB" dirty="0">
                <a:solidFill>
                  <a:srgbClr val="21A5A5"/>
                </a:solidFill>
              </a:rPr>
              <a:t> and responsibilities</a:t>
            </a:r>
          </a:p>
        </p:txBody>
      </p:sp>
      <p:pic>
        <p:nvPicPr>
          <p:cNvPr id="4" name="Google Shape;81;p14">
            <a:extLst>
              <a:ext uri="{FF2B5EF4-FFF2-40B4-BE49-F238E27FC236}">
                <a16:creationId xmlns:a16="http://schemas.microsoft.com/office/drawing/2014/main" id="{C6DCDC4B-AB72-C041-EBFF-2833E2884648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091" y="453324"/>
            <a:ext cx="2198255" cy="7095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63B63E8-4A9A-1DE8-002A-AAA2E20A81C3}"/>
              </a:ext>
            </a:extLst>
          </p:cNvPr>
          <p:cNvSpPr/>
          <p:nvPr/>
        </p:nvSpPr>
        <p:spPr>
          <a:xfrm>
            <a:off x="8001000" y="4021145"/>
            <a:ext cx="3000375" cy="2079768"/>
          </a:xfrm>
          <a:prstGeom prst="roundRect">
            <a:avLst>
              <a:gd name="adj" fmla="val 17131"/>
            </a:avLst>
          </a:prstGeom>
          <a:noFill/>
          <a:ln w="44450">
            <a:solidFill>
              <a:srgbClr val="4ED65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4ED65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2400" dirty="0">
              <a:solidFill>
                <a:srgbClr val="4ED65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2400" dirty="0">
              <a:solidFill>
                <a:srgbClr val="4ED65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2400" dirty="0">
              <a:solidFill>
                <a:srgbClr val="4ED65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>
                <a:solidFill>
                  <a:srgbClr val="4ED65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CONTRACTOR(S)</a:t>
            </a:r>
            <a:endParaRPr lang="en-GB" sz="2400" dirty="0">
              <a:solidFill>
                <a:srgbClr val="4ED65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66F2B44-6ED6-31C8-51FF-A4DC0D52D6FB}"/>
              </a:ext>
            </a:extLst>
          </p:cNvPr>
          <p:cNvSpPr/>
          <p:nvPr/>
        </p:nvSpPr>
        <p:spPr>
          <a:xfrm>
            <a:off x="8657404" y="4229109"/>
            <a:ext cx="2066645" cy="1195388"/>
          </a:xfrm>
          <a:prstGeom prst="roundRect">
            <a:avLst/>
          </a:prstGeom>
          <a:solidFill>
            <a:srgbClr val="D2EDED"/>
          </a:solidFill>
          <a:ln w="44450">
            <a:solidFill>
              <a:srgbClr val="4ED65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4ED65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Site Work</a:t>
            </a:r>
          </a:p>
          <a:p>
            <a:r>
              <a:rPr lang="en-US" sz="1600" dirty="0">
                <a:solidFill>
                  <a:srgbClr val="4ED65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Preparation</a:t>
            </a:r>
            <a:br>
              <a:rPr lang="en-US" sz="1600" dirty="0">
                <a:solidFill>
                  <a:srgbClr val="4ED65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600" dirty="0">
                <a:solidFill>
                  <a:srgbClr val="4ED65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Construction</a:t>
            </a:r>
            <a:br>
              <a:rPr lang="en-US" sz="1600" dirty="0">
                <a:solidFill>
                  <a:srgbClr val="4ED65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600" dirty="0">
                <a:solidFill>
                  <a:srgbClr val="4ED65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Tidy &amp; Handover</a:t>
            </a:r>
            <a:endParaRPr lang="en-GB" sz="1600" dirty="0">
              <a:solidFill>
                <a:srgbClr val="4ED65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40E34E0-1966-DFD5-999F-82445A6A8C0F}"/>
              </a:ext>
            </a:extLst>
          </p:cNvPr>
          <p:cNvSpPr/>
          <p:nvPr/>
        </p:nvSpPr>
        <p:spPr>
          <a:xfrm>
            <a:off x="1685084" y="2495550"/>
            <a:ext cx="2066645" cy="2671763"/>
          </a:xfrm>
          <a:prstGeom prst="roundRect">
            <a:avLst/>
          </a:prstGeom>
          <a:solidFill>
            <a:srgbClr val="D2EDED"/>
          </a:solidFill>
          <a:ln w="44450">
            <a:solidFill>
              <a:srgbClr val="25A7A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25A7A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Assessment</a:t>
            </a:r>
          </a:p>
          <a:p>
            <a:pPr algn="ctr"/>
            <a:endParaRPr lang="en-US" sz="2000" dirty="0">
              <a:solidFill>
                <a:srgbClr val="25A7A7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3AFEA3B-930A-5A4C-CAE4-9184CFDBD09E}"/>
              </a:ext>
            </a:extLst>
          </p:cNvPr>
          <p:cNvSpPr/>
          <p:nvPr/>
        </p:nvSpPr>
        <p:spPr>
          <a:xfrm>
            <a:off x="4585446" y="2495550"/>
            <a:ext cx="2066645" cy="2671763"/>
          </a:xfrm>
          <a:prstGeom prst="roundRect">
            <a:avLst/>
          </a:prstGeom>
          <a:solidFill>
            <a:srgbClr val="D2EDED"/>
          </a:solidFill>
          <a:ln w="44450">
            <a:solidFill>
              <a:srgbClr val="25A7A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25A7A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Design</a:t>
            </a:r>
          </a:p>
          <a:p>
            <a:pPr algn="ctr"/>
            <a:endParaRPr lang="en-US" sz="2000" dirty="0">
              <a:solidFill>
                <a:srgbClr val="25A7A7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br>
              <a:rPr lang="en-US" sz="2000" dirty="0">
                <a:solidFill>
                  <a:srgbClr val="25A7A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n-GB" sz="2000" dirty="0">
              <a:solidFill>
                <a:srgbClr val="25A7A7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Picture 8" descr="A close-up of a logo&#10;&#10;Description automatically generated">
            <a:extLst>
              <a:ext uri="{FF2B5EF4-FFF2-40B4-BE49-F238E27FC236}">
                <a16:creationId xmlns:a16="http://schemas.microsoft.com/office/drawing/2014/main" id="{C3DB2B82-0CDB-A0EA-F3B4-9F153941C8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6831" y="5269765"/>
            <a:ext cx="2314898" cy="752580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FBF99E9-0743-4F55-DE18-A364BA73DD12}"/>
              </a:ext>
            </a:extLst>
          </p:cNvPr>
          <p:cNvSpPr/>
          <p:nvPr/>
        </p:nvSpPr>
        <p:spPr>
          <a:xfrm>
            <a:off x="7325842" y="2495550"/>
            <a:ext cx="2066645" cy="1195388"/>
          </a:xfrm>
          <a:prstGeom prst="roundRect">
            <a:avLst/>
          </a:prstGeom>
          <a:solidFill>
            <a:srgbClr val="D2EDED"/>
          </a:solidFill>
          <a:ln w="44450">
            <a:solidFill>
              <a:srgbClr val="25A7A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25A7A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Coordination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2D84E16-74F8-FEF9-13D9-05DAB00CBBF3}"/>
              </a:ext>
            </a:extLst>
          </p:cNvPr>
          <p:cNvSpPr/>
          <p:nvPr/>
        </p:nvSpPr>
        <p:spPr>
          <a:xfrm>
            <a:off x="1328737" y="2114550"/>
            <a:ext cx="8429625" cy="3986362"/>
          </a:xfrm>
          <a:custGeom>
            <a:avLst/>
            <a:gdLst>
              <a:gd name="connsiteX0" fmla="*/ 228600 w 8472487"/>
              <a:gd name="connsiteY0" fmla="*/ 0 h 3343275"/>
              <a:gd name="connsiteX1" fmla="*/ 8201025 w 8472487"/>
              <a:gd name="connsiteY1" fmla="*/ 0 h 3343275"/>
              <a:gd name="connsiteX2" fmla="*/ 8472487 w 8472487"/>
              <a:gd name="connsiteY2" fmla="*/ 428625 h 3343275"/>
              <a:gd name="connsiteX3" fmla="*/ 8429625 w 8472487"/>
              <a:gd name="connsiteY3" fmla="*/ 1514475 h 3343275"/>
              <a:gd name="connsiteX4" fmla="*/ 8001000 w 8472487"/>
              <a:gd name="connsiteY4" fmla="*/ 1714500 h 3343275"/>
              <a:gd name="connsiteX5" fmla="*/ 6115050 w 8472487"/>
              <a:gd name="connsiteY5" fmla="*/ 1700213 h 3343275"/>
              <a:gd name="connsiteX6" fmla="*/ 5686425 w 8472487"/>
              <a:gd name="connsiteY6" fmla="*/ 2043113 h 3343275"/>
              <a:gd name="connsiteX7" fmla="*/ 5700712 w 8472487"/>
              <a:gd name="connsiteY7" fmla="*/ 3043238 h 3343275"/>
              <a:gd name="connsiteX8" fmla="*/ 5329237 w 8472487"/>
              <a:gd name="connsiteY8" fmla="*/ 3343275 h 3343275"/>
              <a:gd name="connsiteX9" fmla="*/ 328612 w 8472487"/>
              <a:gd name="connsiteY9" fmla="*/ 3328988 h 3343275"/>
              <a:gd name="connsiteX10" fmla="*/ 0 w 8472487"/>
              <a:gd name="connsiteY10" fmla="*/ 3014663 h 3343275"/>
              <a:gd name="connsiteX11" fmla="*/ 0 w 8472487"/>
              <a:gd name="connsiteY11" fmla="*/ 385763 h 3343275"/>
              <a:gd name="connsiteX12" fmla="*/ 371475 w 8472487"/>
              <a:gd name="connsiteY12" fmla="*/ 0 h 3343275"/>
              <a:gd name="connsiteX0" fmla="*/ 328613 w 8472487"/>
              <a:gd name="connsiteY0" fmla="*/ 0 h 3357563"/>
              <a:gd name="connsiteX1" fmla="*/ 8201025 w 8472487"/>
              <a:gd name="connsiteY1" fmla="*/ 14288 h 3357563"/>
              <a:gd name="connsiteX2" fmla="*/ 8472487 w 8472487"/>
              <a:gd name="connsiteY2" fmla="*/ 442913 h 3357563"/>
              <a:gd name="connsiteX3" fmla="*/ 8429625 w 8472487"/>
              <a:gd name="connsiteY3" fmla="*/ 1528763 h 3357563"/>
              <a:gd name="connsiteX4" fmla="*/ 8001000 w 8472487"/>
              <a:gd name="connsiteY4" fmla="*/ 1728788 h 3357563"/>
              <a:gd name="connsiteX5" fmla="*/ 6115050 w 8472487"/>
              <a:gd name="connsiteY5" fmla="*/ 1714501 h 3357563"/>
              <a:gd name="connsiteX6" fmla="*/ 5686425 w 8472487"/>
              <a:gd name="connsiteY6" fmla="*/ 2057401 h 3357563"/>
              <a:gd name="connsiteX7" fmla="*/ 5700712 w 8472487"/>
              <a:gd name="connsiteY7" fmla="*/ 3057526 h 3357563"/>
              <a:gd name="connsiteX8" fmla="*/ 5329237 w 8472487"/>
              <a:gd name="connsiteY8" fmla="*/ 3357563 h 3357563"/>
              <a:gd name="connsiteX9" fmla="*/ 328612 w 8472487"/>
              <a:gd name="connsiteY9" fmla="*/ 3343276 h 3357563"/>
              <a:gd name="connsiteX10" fmla="*/ 0 w 8472487"/>
              <a:gd name="connsiteY10" fmla="*/ 3028951 h 3357563"/>
              <a:gd name="connsiteX11" fmla="*/ 0 w 8472487"/>
              <a:gd name="connsiteY11" fmla="*/ 400051 h 3357563"/>
              <a:gd name="connsiteX12" fmla="*/ 371475 w 8472487"/>
              <a:gd name="connsiteY12" fmla="*/ 14288 h 3357563"/>
              <a:gd name="connsiteX0" fmla="*/ 328613 w 8472487"/>
              <a:gd name="connsiteY0" fmla="*/ 14287 h 3371850"/>
              <a:gd name="connsiteX1" fmla="*/ 7972425 w 8472487"/>
              <a:gd name="connsiteY1" fmla="*/ 0 h 3371850"/>
              <a:gd name="connsiteX2" fmla="*/ 8472487 w 8472487"/>
              <a:gd name="connsiteY2" fmla="*/ 457200 h 3371850"/>
              <a:gd name="connsiteX3" fmla="*/ 8429625 w 8472487"/>
              <a:gd name="connsiteY3" fmla="*/ 1543050 h 3371850"/>
              <a:gd name="connsiteX4" fmla="*/ 8001000 w 8472487"/>
              <a:gd name="connsiteY4" fmla="*/ 1743075 h 3371850"/>
              <a:gd name="connsiteX5" fmla="*/ 6115050 w 8472487"/>
              <a:gd name="connsiteY5" fmla="*/ 1728788 h 3371850"/>
              <a:gd name="connsiteX6" fmla="*/ 5686425 w 8472487"/>
              <a:gd name="connsiteY6" fmla="*/ 2071688 h 3371850"/>
              <a:gd name="connsiteX7" fmla="*/ 5700712 w 8472487"/>
              <a:gd name="connsiteY7" fmla="*/ 3071813 h 3371850"/>
              <a:gd name="connsiteX8" fmla="*/ 5329237 w 8472487"/>
              <a:gd name="connsiteY8" fmla="*/ 3371850 h 3371850"/>
              <a:gd name="connsiteX9" fmla="*/ 328612 w 8472487"/>
              <a:gd name="connsiteY9" fmla="*/ 3357563 h 3371850"/>
              <a:gd name="connsiteX10" fmla="*/ 0 w 8472487"/>
              <a:gd name="connsiteY10" fmla="*/ 3043238 h 3371850"/>
              <a:gd name="connsiteX11" fmla="*/ 0 w 8472487"/>
              <a:gd name="connsiteY11" fmla="*/ 414338 h 3371850"/>
              <a:gd name="connsiteX12" fmla="*/ 371475 w 8472487"/>
              <a:gd name="connsiteY12" fmla="*/ 28575 h 3371850"/>
              <a:gd name="connsiteX0" fmla="*/ 328613 w 8429625"/>
              <a:gd name="connsiteY0" fmla="*/ 14287 h 3371850"/>
              <a:gd name="connsiteX1" fmla="*/ 7972425 w 8429625"/>
              <a:gd name="connsiteY1" fmla="*/ 0 h 3371850"/>
              <a:gd name="connsiteX2" fmla="*/ 8386762 w 8429625"/>
              <a:gd name="connsiteY2" fmla="*/ 457200 h 3371850"/>
              <a:gd name="connsiteX3" fmla="*/ 8429625 w 8429625"/>
              <a:gd name="connsiteY3" fmla="*/ 1543050 h 3371850"/>
              <a:gd name="connsiteX4" fmla="*/ 8001000 w 8429625"/>
              <a:gd name="connsiteY4" fmla="*/ 1743075 h 3371850"/>
              <a:gd name="connsiteX5" fmla="*/ 6115050 w 8429625"/>
              <a:gd name="connsiteY5" fmla="*/ 1728788 h 3371850"/>
              <a:gd name="connsiteX6" fmla="*/ 5686425 w 8429625"/>
              <a:gd name="connsiteY6" fmla="*/ 2071688 h 3371850"/>
              <a:gd name="connsiteX7" fmla="*/ 5700712 w 8429625"/>
              <a:gd name="connsiteY7" fmla="*/ 3071813 h 3371850"/>
              <a:gd name="connsiteX8" fmla="*/ 5329237 w 8429625"/>
              <a:gd name="connsiteY8" fmla="*/ 3371850 h 3371850"/>
              <a:gd name="connsiteX9" fmla="*/ 328612 w 8429625"/>
              <a:gd name="connsiteY9" fmla="*/ 3357563 h 3371850"/>
              <a:gd name="connsiteX10" fmla="*/ 0 w 8429625"/>
              <a:gd name="connsiteY10" fmla="*/ 3043238 h 3371850"/>
              <a:gd name="connsiteX11" fmla="*/ 0 w 8429625"/>
              <a:gd name="connsiteY11" fmla="*/ 414338 h 3371850"/>
              <a:gd name="connsiteX12" fmla="*/ 371475 w 8429625"/>
              <a:gd name="connsiteY12" fmla="*/ 28575 h 3371850"/>
              <a:gd name="connsiteX0" fmla="*/ 328613 w 8401050"/>
              <a:gd name="connsiteY0" fmla="*/ 14287 h 3371850"/>
              <a:gd name="connsiteX1" fmla="*/ 7972425 w 8401050"/>
              <a:gd name="connsiteY1" fmla="*/ 0 h 3371850"/>
              <a:gd name="connsiteX2" fmla="*/ 8386762 w 8401050"/>
              <a:gd name="connsiteY2" fmla="*/ 457200 h 3371850"/>
              <a:gd name="connsiteX3" fmla="*/ 8401050 w 8401050"/>
              <a:gd name="connsiteY3" fmla="*/ 1514475 h 3371850"/>
              <a:gd name="connsiteX4" fmla="*/ 8001000 w 8401050"/>
              <a:gd name="connsiteY4" fmla="*/ 1743075 h 3371850"/>
              <a:gd name="connsiteX5" fmla="*/ 6115050 w 8401050"/>
              <a:gd name="connsiteY5" fmla="*/ 1728788 h 3371850"/>
              <a:gd name="connsiteX6" fmla="*/ 5686425 w 8401050"/>
              <a:gd name="connsiteY6" fmla="*/ 2071688 h 3371850"/>
              <a:gd name="connsiteX7" fmla="*/ 5700712 w 8401050"/>
              <a:gd name="connsiteY7" fmla="*/ 3071813 h 3371850"/>
              <a:gd name="connsiteX8" fmla="*/ 5329237 w 8401050"/>
              <a:gd name="connsiteY8" fmla="*/ 3371850 h 3371850"/>
              <a:gd name="connsiteX9" fmla="*/ 328612 w 8401050"/>
              <a:gd name="connsiteY9" fmla="*/ 3357563 h 3371850"/>
              <a:gd name="connsiteX10" fmla="*/ 0 w 8401050"/>
              <a:gd name="connsiteY10" fmla="*/ 3043238 h 3371850"/>
              <a:gd name="connsiteX11" fmla="*/ 0 w 8401050"/>
              <a:gd name="connsiteY11" fmla="*/ 414338 h 3371850"/>
              <a:gd name="connsiteX12" fmla="*/ 371475 w 8401050"/>
              <a:gd name="connsiteY12" fmla="*/ 28575 h 3371850"/>
              <a:gd name="connsiteX0" fmla="*/ 328613 w 8401050"/>
              <a:gd name="connsiteY0" fmla="*/ 14287 h 3371850"/>
              <a:gd name="connsiteX1" fmla="*/ 7972425 w 8401050"/>
              <a:gd name="connsiteY1" fmla="*/ 0 h 3371850"/>
              <a:gd name="connsiteX2" fmla="*/ 8386762 w 8401050"/>
              <a:gd name="connsiteY2" fmla="*/ 457200 h 3371850"/>
              <a:gd name="connsiteX3" fmla="*/ 8401050 w 8401050"/>
              <a:gd name="connsiteY3" fmla="*/ 1400175 h 3371850"/>
              <a:gd name="connsiteX4" fmla="*/ 8001000 w 8401050"/>
              <a:gd name="connsiteY4" fmla="*/ 1743075 h 3371850"/>
              <a:gd name="connsiteX5" fmla="*/ 6115050 w 8401050"/>
              <a:gd name="connsiteY5" fmla="*/ 1728788 h 3371850"/>
              <a:gd name="connsiteX6" fmla="*/ 5686425 w 8401050"/>
              <a:gd name="connsiteY6" fmla="*/ 2071688 h 3371850"/>
              <a:gd name="connsiteX7" fmla="*/ 5700712 w 8401050"/>
              <a:gd name="connsiteY7" fmla="*/ 3071813 h 3371850"/>
              <a:gd name="connsiteX8" fmla="*/ 5329237 w 8401050"/>
              <a:gd name="connsiteY8" fmla="*/ 3371850 h 3371850"/>
              <a:gd name="connsiteX9" fmla="*/ 328612 w 8401050"/>
              <a:gd name="connsiteY9" fmla="*/ 3357563 h 3371850"/>
              <a:gd name="connsiteX10" fmla="*/ 0 w 8401050"/>
              <a:gd name="connsiteY10" fmla="*/ 3043238 h 3371850"/>
              <a:gd name="connsiteX11" fmla="*/ 0 w 8401050"/>
              <a:gd name="connsiteY11" fmla="*/ 414338 h 3371850"/>
              <a:gd name="connsiteX12" fmla="*/ 371475 w 8401050"/>
              <a:gd name="connsiteY12" fmla="*/ 28575 h 3371850"/>
              <a:gd name="connsiteX0" fmla="*/ 328613 w 8401050"/>
              <a:gd name="connsiteY0" fmla="*/ 14287 h 3371850"/>
              <a:gd name="connsiteX1" fmla="*/ 7972425 w 8401050"/>
              <a:gd name="connsiteY1" fmla="*/ 0 h 3371850"/>
              <a:gd name="connsiteX2" fmla="*/ 8386762 w 8401050"/>
              <a:gd name="connsiteY2" fmla="*/ 457200 h 3371850"/>
              <a:gd name="connsiteX3" fmla="*/ 8401050 w 8401050"/>
              <a:gd name="connsiteY3" fmla="*/ 1400175 h 3371850"/>
              <a:gd name="connsiteX4" fmla="*/ 8001000 w 8401050"/>
              <a:gd name="connsiteY4" fmla="*/ 1743075 h 3371850"/>
              <a:gd name="connsiteX5" fmla="*/ 6115050 w 8401050"/>
              <a:gd name="connsiteY5" fmla="*/ 1728788 h 3371850"/>
              <a:gd name="connsiteX6" fmla="*/ 5686425 w 8401050"/>
              <a:gd name="connsiteY6" fmla="*/ 2071688 h 3371850"/>
              <a:gd name="connsiteX7" fmla="*/ 5700712 w 8401050"/>
              <a:gd name="connsiteY7" fmla="*/ 3071813 h 3371850"/>
              <a:gd name="connsiteX8" fmla="*/ 5329237 w 8401050"/>
              <a:gd name="connsiteY8" fmla="*/ 3371850 h 3371850"/>
              <a:gd name="connsiteX9" fmla="*/ 328612 w 8401050"/>
              <a:gd name="connsiteY9" fmla="*/ 3357563 h 3371850"/>
              <a:gd name="connsiteX10" fmla="*/ 0 w 8401050"/>
              <a:gd name="connsiteY10" fmla="*/ 3043238 h 3371850"/>
              <a:gd name="connsiteX11" fmla="*/ 0 w 8401050"/>
              <a:gd name="connsiteY11" fmla="*/ 414338 h 3371850"/>
              <a:gd name="connsiteX12" fmla="*/ 371475 w 8401050"/>
              <a:gd name="connsiteY12" fmla="*/ 28575 h 3371850"/>
              <a:gd name="connsiteX0" fmla="*/ 328613 w 8401050"/>
              <a:gd name="connsiteY0" fmla="*/ 14287 h 3371850"/>
              <a:gd name="connsiteX1" fmla="*/ 7972425 w 8401050"/>
              <a:gd name="connsiteY1" fmla="*/ 0 h 3371850"/>
              <a:gd name="connsiteX2" fmla="*/ 8386762 w 8401050"/>
              <a:gd name="connsiteY2" fmla="*/ 457200 h 3371850"/>
              <a:gd name="connsiteX3" fmla="*/ 8401050 w 8401050"/>
              <a:gd name="connsiteY3" fmla="*/ 1400175 h 3371850"/>
              <a:gd name="connsiteX4" fmla="*/ 8001000 w 8401050"/>
              <a:gd name="connsiteY4" fmla="*/ 1743075 h 3371850"/>
              <a:gd name="connsiteX5" fmla="*/ 6115050 w 8401050"/>
              <a:gd name="connsiteY5" fmla="*/ 1728788 h 3371850"/>
              <a:gd name="connsiteX6" fmla="*/ 5686425 w 8401050"/>
              <a:gd name="connsiteY6" fmla="*/ 2071688 h 3371850"/>
              <a:gd name="connsiteX7" fmla="*/ 5700712 w 8401050"/>
              <a:gd name="connsiteY7" fmla="*/ 3071813 h 3371850"/>
              <a:gd name="connsiteX8" fmla="*/ 5329237 w 8401050"/>
              <a:gd name="connsiteY8" fmla="*/ 3371850 h 3371850"/>
              <a:gd name="connsiteX9" fmla="*/ 328612 w 8401050"/>
              <a:gd name="connsiteY9" fmla="*/ 3357563 h 3371850"/>
              <a:gd name="connsiteX10" fmla="*/ 0 w 8401050"/>
              <a:gd name="connsiteY10" fmla="*/ 3043238 h 3371850"/>
              <a:gd name="connsiteX11" fmla="*/ 0 w 8401050"/>
              <a:gd name="connsiteY11" fmla="*/ 414338 h 3371850"/>
              <a:gd name="connsiteX12" fmla="*/ 371475 w 8401050"/>
              <a:gd name="connsiteY12" fmla="*/ 28575 h 3371850"/>
              <a:gd name="connsiteX0" fmla="*/ 328613 w 8401050"/>
              <a:gd name="connsiteY0" fmla="*/ 14287 h 3371850"/>
              <a:gd name="connsiteX1" fmla="*/ 7972425 w 8401050"/>
              <a:gd name="connsiteY1" fmla="*/ 0 h 3371850"/>
              <a:gd name="connsiteX2" fmla="*/ 8386762 w 8401050"/>
              <a:gd name="connsiteY2" fmla="*/ 457200 h 3371850"/>
              <a:gd name="connsiteX3" fmla="*/ 8401050 w 8401050"/>
              <a:gd name="connsiteY3" fmla="*/ 1400175 h 3371850"/>
              <a:gd name="connsiteX4" fmla="*/ 8001000 w 8401050"/>
              <a:gd name="connsiteY4" fmla="*/ 1743075 h 3371850"/>
              <a:gd name="connsiteX5" fmla="*/ 6115050 w 8401050"/>
              <a:gd name="connsiteY5" fmla="*/ 1728788 h 3371850"/>
              <a:gd name="connsiteX6" fmla="*/ 5686425 w 8401050"/>
              <a:gd name="connsiteY6" fmla="*/ 2071688 h 3371850"/>
              <a:gd name="connsiteX7" fmla="*/ 5700712 w 8401050"/>
              <a:gd name="connsiteY7" fmla="*/ 3071813 h 3371850"/>
              <a:gd name="connsiteX8" fmla="*/ 5329237 w 8401050"/>
              <a:gd name="connsiteY8" fmla="*/ 3371850 h 3371850"/>
              <a:gd name="connsiteX9" fmla="*/ 328612 w 8401050"/>
              <a:gd name="connsiteY9" fmla="*/ 3357563 h 3371850"/>
              <a:gd name="connsiteX10" fmla="*/ 0 w 8401050"/>
              <a:gd name="connsiteY10" fmla="*/ 3043238 h 3371850"/>
              <a:gd name="connsiteX11" fmla="*/ 0 w 8401050"/>
              <a:gd name="connsiteY11" fmla="*/ 414338 h 3371850"/>
              <a:gd name="connsiteX12" fmla="*/ 371475 w 8401050"/>
              <a:gd name="connsiteY12" fmla="*/ 28575 h 3371850"/>
              <a:gd name="connsiteX0" fmla="*/ 328613 w 8401050"/>
              <a:gd name="connsiteY0" fmla="*/ 14287 h 3371850"/>
              <a:gd name="connsiteX1" fmla="*/ 7972425 w 8401050"/>
              <a:gd name="connsiteY1" fmla="*/ 0 h 3371850"/>
              <a:gd name="connsiteX2" fmla="*/ 8386762 w 8401050"/>
              <a:gd name="connsiteY2" fmla="*/ 457200 h 3371850"/>
              <a:gd name="connsiteX3" fmla="*/ 8401050 w 8401050"/>
              <a:gd name="connsiteY3" fmla="*/ 1400175 h 3371850"/>
              <a:gd name="connsiteX4" fmla="*/ 8001000 w 8401050"/>
              <a:gd name="connsiteY4" fmla="*/ 1743075 h 3371850"/>
              <a:gd name="connsiteX5" fmla="*/ 6115050 w 8401050"/>
              <a:gd name="connsiteY5" fmla="*/ 1728788 h 3371850"/>
              <a:gd name="connsiteX6" fmla="*/ 5686425 w 8401050"/>
              <a:gd name="connsiteY6" fmla="*/ 2071688 h 3371850"/>
              <a:gd name="connsiteX7" fmla="*/ 5700712 w 8401050"/>
              <a:gd name="connsiteY7" fmla="*/ 3071813 h 3371850"/>
              <a:gd name="connsiteX8" fmla="*/ 5329237 w 8401050"/>
              <a:gd name="connsiteY8" fmla="*/ 3371850 h 3371850"/>
              <a:gd name="connsiteX9" fmla="*/ 328612 w 8401050"/>
              <a:gd name="connsiteY9" fmla="*/ 3357563 h 3371850"/>
              <a:gd name="connsiteX10" fmla="*/ 0 w 8401050"/>
              <a:gd name="connsiteY10" fmla="*/ 3043238 h 3371850"/>
              <a:gd name="connsiteX11" fmla="*/ 0 w 8401050"/>
              <a:gd name="connsiteY11" fmla="*/ 414338 h 3371850"/>
              <a:gd name="connsiteX12" fmla="*/ 371475 w 8401050"/>
              <a:gd name="connsiteY12" fmla="*/ 28575 h 3371850"/>
              <a:gd name="connsiteX0" fmla="*/ 328613 w 8401050"/>
              <a:gd name="connsiteY0" fmla="*/ 14287 h 3371850"/>
              <a:gd name="connsiteX1" fmla="*/ 7972425 w 8401050"/>
              <a:gd name="connsiteY1" fmla="*/ 0 h 3371850"/>
              <a:gd name="connsiteX2" fmla="*/ 8386762 w 8401050"/>
              <a:gd name="connsiteY2" fmla="*/ 457200 h 3371850"/>
              <a:gd name="connsiteX3" fmla="*/ 8401050 w 8401050"/>
              <a:gd name="connsiteY3" fmla="*/ 1400175 h 3371850"/>
              <a:gd name="connsiteX4" fmla="*/ 8001000 w 8401050"/>
              <a:gd name="connsiteY4" fmla="*/ 1743075 h 3371850"/>
              <a:gd name="connsiteX5" fmla="*/ 6115050 w 8401050"/>
              <a:gd name="connsiteY5" fmla="*/ 1728788 h 3371850"/>
              <a:gd name="connsiteX6" fmla="*/ 5686425 w 8401050"/>
              <a:gd name="connsiteY6" fmla="*/ 2071688 h 3371850"/>
              <a:gd name="connsiteX7" fmla="*/ 5700712 w 8401050"/>
              <a:gd name="connsiteY7" fmla="*/ 3071813 h 3371850"/>
              <a:gd name="connsiteX8" fmla="*/ 5329237 w 8401050"/>
              <a:gd name="connsiteY8" fmla="*/ 3371850 h 3371850"/>
              <a:gd name="connsiteX9" fmla="*/ 328612 w 8401050"/>
              <a:gd name="connsiteY9" fmla="*/ 3357563 h 3371850"/>
              <a:gd name="connsiteX10" fmla="*/ 0 w 8401050"/>
              <a:gd name="connsiteY10" fmla="*/ 3043238 h 3371850"/>
              <a:gd name="connsiteX11" fmla="*/ 0 w 8401050"/>
              <a:gd name="connsiteY11" fmla="*/ 414338 h 3371850"/>
              <a:gd name="connsiteX12" fmla="*/ 371475 w 8401050"/>
              <a:gd name="connsiteY12" fmla="*/ 28575 h 3371850"/>
              <a:gd name="connsiteX0" fmla="*/ 328613 w 8401050"/>
              <a:gd name="connsiteY0" fmla="*/ 14287 h 3371850"/>
              <a:gd name="connsiteX1" fmla="*/ 7972425 w 8401050"/>
              <a:gd name="connsiteY1" fmla="*/ 0 h 3371850"/>
              <a:gd name="connsiteX2" fmla="*/ 8386762 w 8401050"/>
              <a:gd name="connsiteY2" fmla="*/ 457200 h 3371850"/>
              <a:gd name="connsiteX3" fmla="*/ 8401050 w 8401050"/>
              <a:gd name="connsiteY3" fmla="*/ 1400175 h 3371850"/>
              <a:gd name="connsiteX4" fmla="*/ 8001000 w 8401050"/>
              <a:gd name="connsiteY4" fmla="*/ 1743075 h 3371850"/>
              <a:gd name="connsiteX5" fmla="*/ 6115050 w 8401050"/>
              <a:gd name="connsiteY5" fmla="*/ 1728788 h 3371850"/>
              <a:gd name="connsiteX6" fmla="*/ 5686425 w 8401050"/>
              <a:gd name="connsiteY6" fmla="*/ 2071688 h 3371850"/>
              <a:gd name="connsiteX7" fmla="*/ 5700712 w 8401050"/>
              <a:gd name="connsiteY7" fmla="*/ 3071813 h 3371850"/>
              <a:gd name="connsiteX8" fmla="*/ 5329237 w 8401050"/>
              <a:gd name="connsiteY8" fmla="*/ 3371850 h 3371850"/>
              <a:gd name="connsiteX9" fmla="*/ 328612 w 8401050"/>
              <a:gd name="connsiteY9" fmla="*/ 3357563 h 3371850"/>
              <a:gd name="connsiteX10" fmla="*/ 0 w 8401050"/>
              <a:gd name="connsiteY10" fmla="*/ 3043238 h 3371850"/>
              <a:gd name="connsiteX11" fmla="*/ 0 w 8401050"/>
              <a:gd name="connsiteY11" fmla="*/ 414338 h 3371850"/>
              <a:gd name="connsiteX12" fmla="*/ 371475 w 8401050"/>
              <a:gd name="connsiteY12" fmla="*/ 28575 h 3371850"/>
              <a:gd name="connsiteX0" fmla="*/ 328613 w 8401050"/>
              <a:gd name="connsiteY0" fmla="*/ 14287 h 3371850"/>
              <a:gd name="connsiteX1" fmla="*/ 7972425 w 8401050"/>
              <a:gd name="connsiteY1" fmla="*/ 0 h 3371850"/>
              <a:gd name="connsiteX2" fmla="*/ 8386762 w 8401050"/>
              <a:gd name="connsiteY2" fmla="*/ 457200 h 3371850"/>
              <a:gd name="connsiteX3" fmla="*/ 8401050 w 8401050"/>
              <a:gd name="connsiteY3" fmla="*/ 1400175 h 3371850"/>
              <a:gd name="connsiteX4" fmla="*/ 8001000 w 8401050"/>
              <a:gd name="connsiteY4" fmla="*/ 1743075 h 3371850"/>
              <a:gd name="connsiteX5" fmla="*/ 6115050 w 8401050"/>
              <a:gd name="connsiteY5" fmla="*/ 1728788 h 3371850"/>
              <a:gd name="connsiteX6" fmla="*/ 5686425 w 8401050"/>
              <a:gd name="connsiteY6" fmla="*/ 2071688 h 3371850"/>
              <a:gd name="connsiteX7" fmla="*/ 5700712 w 8401050"/>
              <a:gd name="connsiteY7" fmla="*/ 3071813 h 3371850"/>
              <a:gd name="connsiteX8" fmla="*/ 5329237 w 8401050"/>
              <a:gd name="connsiteY8" fmla="*/ 3371850 h 3371850"/>
              <a:gd name="connsiteX9" fmla="*/ 328612 w 8401050"/>
              <a:gd name="connsiteY9" fmla="*/ 3357563 h 3371850"/>
              <a:gd name="connsiteX10" fmla="*/ 0 w 8401050"/>
              <a:gd name="connsiteY10" fmla="*/ 3043238 h 3371850"/>
              <a:gd name="connsiteX11" fmla="*/ 0 w 8401050"/>
              <a:gd name="connsiteY11" fmla="*/ 414338 h 3371850"/>
              <a:gd name="connsiteX12" fmla="*/ 371475 w 8401050"/>
              <a:gd name="connsiteY12" fmla="*/ 28575 h 3371850"/>
              <a:gd name="connsiteX0" fmla="*/ 328613 w 8401050"/>
              <a:gd name="connsiteY0" fmla="*/ 14287 h 3371850"/>
              <a:gd name="connsiteX1" fmla="*/ 7972425 w 8401050"/>
              <a:gd name="connsiteY1" fmla="*/ 0 h 3371850"/>
              <a:gd name="connsiteX2" fmla="*/ 8386762 w 8401050"/>
              <a:gd name="connsiteY2" fmla="*/ 457200 h 3371850"/>
              <a:gd name="connsiteX3" fmla="*/ 8401050 w 8401050"/>
              <a:gd name="connsiteY3" fmla="*/ 1400175 h 3371850"/>
              <a:gd name="connsiteX4" fmla="*/ 8001000 w 8401050"/>
              <a:gd name="connsiteY4" fmla="*/ 1743075 h 3371850"/>
              <a:gd name="connsiteX5" fmla="*/ 6115050 w 8401050"/>
              <a:gd name="connsiteY5" fmla="*/ 1728788 h 3371850"/>
              <a:gd name="connsiteX6" fmla="*/ 5686425 w 8401050"/>
              <a:gd name="connsiteY6" fmla="*/ 2071688 h 3371850"/>
              <a:gd name="connsiteX7" fmla="*/ 5700712 w 8401050"/>
              <a:gd name="connsiteY7" fmla="*/ 3071813 h 3371850"/>
              <a:gd name="connsiteX8" fmla="*/ 5329237 w 8401050"/>
              <a:gd name="connsiteY8" fmla="*/ 3371850 h 3371850"/>
              <a:gd name="connsiteX9" fmla="*/ 328612 w 8401050"/>
              <a:gd name="connsiteY9" fmla="*/ 3357563 h 3371850"/>
              <a:gd name="connsiteX10" fmla="*/ 0 w 8401050"/>
              <a:gd name="connsiteY10" fmla="*/ 3043238 h 3371850"/>
              <a:gd name="connsiteX11" fmla="*/ 0 w 8401050"/>
              <a:gd name="connsiteY11" fmla="*/ 414338 h 3371850"/>
              <a:gd name="connsiteX12" fmla="*/ 371475 w 8401050"/>
              <a:gd name="connsiteY12" fmla="*/ 28575 h 3371850"/>
              <a:gd name="connsiteX0" fmla="*/ 328613 w 8401050"/>
              <a:gd name="connsiteY0" fmla="*/ 14287 h 3371850"/>
              <a:gd name="connsiteX1" fmla="*/ 7972425 w 8401050"/>
              <a:gd name="connsiteY1" fmla="*/ 0 h 3371850"/>
              <a:gd name="connsiteX2" fmla="*/ 8386762 w 8401050"/>
              <a:gd name="connsiteY2" fmla="*/ 457200 h 3371850"/>
              <a:gd name="connsiteX3" fmla="*/ 8401050 w 8401050"/>
              <a:gd name="connsiteY3" fmla="*/ 1400175 h 3371850"/>
              <a:gd name="connsiteX4" fmla="*/ 8001000 w 8401050"/>
              <a:gd name="connsiteY4" fmla="*/ 1743075 h 3371850"/>
              <a:gd name="connsiteX5" fmla="*/ 6115050 w 8401050"/>
              <a:gd name="connsiteY5" fmla="*/ 1728788 h 3371850"/>
              <a:gd name="connsiteX6" fmla="*/ 5686425 w 8401050"/>
              <a:gd name="connsiteY6" fmla="*/ 2071688 h 3371850"/>
              <a:gd name="connsiteX7" fmla="*/ 5700712 w 8401050"/>
              <a:gd name="connsiteY7" fmla="*/ 3071813 h 3371850"/>
              <a:gd name="connsiteX8" fmla="*/ 5329237 w 8401050"/>
              <a:gd name="connsiteY8" fmla="*/ 3371850 h 3371850"/>
              <a:gd name="connsiteX9" fmla="*/ 328612 w 8401050"/>
              <a:gd name="connsiteY9" fmla="*/ 3357563 h 3371850"/>
              <a:gd name="connsiteX10" fmla="*/ 0 w 8401050"/>
              <a:gd name="connsiteY10" fmla="*/ 3043238 h 3371850"/>
              <a:gd name="connsiteX11" fmla="*/ 0 w 8401050"/>
              <a:gd name="connsiteY11" fmla="*/ 414338 h 3371850"/>
              <a:gd name="connsiteX12" fmla="*/ 371475 w 8401050"/>
              <a:gd name="connsiteY12" fmla="*/ 28575 h 3371850"/>
              <a:gd name="connsiteX0" fmla="*/ 328613 w 8401050"/>
              <a:gd name="connsiteY0" fmla="*/ 14287 h 3371850"/>
              <a:gd name="connsiteX1" fmla="*/ 7972425 w 8401050"/>
              <a:gd name="connsiteY1" fmla="*/ 0 h 3371850"/>
              <a:gd name="connsiteX2" fmla="*/ 8386762 w 8401050"/>
              <a:gd name="connsiteY2" fmla="*/ 457200 h 3371850"/>
              <a:gd name="connsiteX3" fmla="*/ 8401050 w 8401050"/>
              <a:gd name="connsiteY3" fmla="*/ 1400175 h 3371850"/>
              <a:gd name="connsiteX4" fmla="*/ 8001000 w 8401050"/>
              <a:gd name="connsiteY4" fmla="*/ 1743075 h 3371850"/>
              <a:gd name="connsiteX5" fmla="*/ 6115050 w 8401050"/>
              <a:gd name="connsiteY5" fmla="*/ 1728788 h 3371850"/>
              <a:gd name="connsiteX6" fmla="*/ 5686425 w 8401050"/>
              <a:gd name="connsiteY6" fmla="*/ 2071688 h 3371850"/>
              <a:gd name="connsiteX7" fmla="*/ 5700712 w 8401050"/>
              <a:gd name="connsiteY7" fmla="*/ 3071813 h 3371850"/>
              <a:gd name="connsiteX8" fmla="*/ 5329237 w 8401050"/>
              <a:gd name="connsiteY8" fmla="*/ 3371850 h 3371850"/>
              <a:gd name="connsiteX9" fmla="*/ 328612 w 8401050"/>
              <a:gd name="connsiteY9" fmla="*/ 3357563 h 3371850"/>
              <a:gd name="connsiteX10" fmla="*/ 0 w 8401050"/>
              <a:gd name="connsiteY10" fmla="*/ 3043238 h 3371850"/>
              <a:gd name="connsiteX11" fmla="*/ 0 w 8401050"/>
              <a:gd name="connsiteY11" fmla="*/ 414338 h 3371850"/>
              <a:gd name="connsiteX12" fmla="*/ 371475 w 8401050"/>
              <a:gd name="connsiteY12" fmla="*/ 28575 h 3371850"/>
              <a:gd name="connsiteX0" fmla="*/ 328613 w 8401050"/>
              <a:gd name="connsiteY0" fmla="*/ 14287 h 3371850"/>
              <a:gd name="connsiteX1" fmla="*/ 7972425 w 8401050"/>
              <a:gd name="connsiteY1" fmla="*/ 0 h 3371850"/>
              <a:gd name="connsiteX2" fmla="*/ 8386762 w 8401050"/>
              <a:gd name="connsiteY2" fmla="*/ 457200 h 3371850"/>
              <a:gd name="connsiteX3" fmla="*/ 8401050 w 8401050"/>
              <a:gd name="connsiteY3" fmla="*/ 1400175 h 3371850"/>
              <a:gd name="connsiteX4" fmla="*/ 8001000 w 8401050"/>
              <a:gd name="connsiteY4" fmla="*/ 1743075 h 3371850"/>
              <a:gd name="connsiteX5" fmla="*/ 6115050 w 8401050"/>
              <a:gd name="connsiteY5" fmla="*/ 1728788 h 3371850"/>
              <a:gd name="connsiteX6" fmla="*/ 5686425 w 8401050"/>
              <a:gd name="connsiteY6" fmla="*/ 2071688 h 3371850"/>
              <a:gd name="connsiteX7" fmla="*/ 5700712 w 8401050"/>
              <a:gd name="connsiteY7" fmla="*/ 3071813 h 3371850"/>
              <a:gd name="connsiteX8" fmla="*/ 5329237 w 8401050"/>
              <a:gd name="connsiteY8" fmla="*/ 3371850 h 3371850"/>
              <a:gd name="connsiteX9" fmla="*/ 328612 w 8401050"/>
              <a:gd name="connsiteY9" fmla="*/ 3357563 h 3371850"/>
              <a:gd name="connsiteX10" fmla="*/ 0 w 8401050"/>
              <a:gd name="connsiteY10" fmla="*/ 3043238 h 3371850"/>
              <a:gd name="connsiteX11" fmla="*/ 0 w 8401050"/>
              <a:gd name="connsiteY11" fmla="*/ 414338 h 3371850"/>
              <a:gd name="connsiteX12" fmla="*/ 371475 w 8401050"/>
              <a:gd name="connsiteY12" fmla="*/ 28575 h 3371850"/>
              <a:gd name="connsiteX0" fmla="*/ 328613 w 8401050"/>
              <a:gd name="connsiteY0" fmla="*/ 14287 h 3371850"/>
              <a:gd name="connsiteX1" fmla="*/ 7972425 w 8401050"/>
              <a:gd name="connsiteY1" fmla="*/ 0 h 3371850"/>
              <a:gd name="connsiteX2" fmla="*/ 8386762 w 8401050"/>
              <a:gd name="connsiteY2" fmla="*/ 457200 h 3371850"/>
              <a:gd name="connsiteX3" fmla="*/ 8401050 w 8401050"/>
              <a:gd name="connsiteY3" fmla="*/ 1400175 h 3371850"/>
              <a:gd name="connsiteX4" fmla="*/ 8001000 w 8401050"/>
              <a:gd name="connsiteY4" fmla="*/ 1743075 h 3371850"/>
              <a:gd name="connsiteX5" fmla="*/ 6115050 w 8401050"/>
              <a:gd name="connsiteY5" fmla="*/ 1728788 h 3371850"/>
              <a:gd name="connsiteX6" fmla="*/ 5686425 w 8401050"/>
              <a:gd name="connsiteY6" fmla="*/ 2071688 h 3371850"/>
              <a:gd name="connsiteX7" fmla="*/ 5700712 w 8401050"/>
              <a:gd name="connsiteY7" fmla="*/ 3071813 h 3371850"/>
              <a:gd name="connsiteX8" fmla="*/ 5329237 w 8401050"/>
              <a:gd name="connsiteY8" fmla="*/ 3371850 h 3371850"/>
              <a:gd name="connsiteX9" fmla="*/ 328612 w 8401050"/>
              <a:gd name="connsiteY9" fmla="*/ 3357563 h 3371850"/>
              <a:gd name="connsiteX10" fmla="*/ 0 w 8401050"/>
              <a:gd name="connsiteY10" fmla="*/ 3043238 h 3371850"/>
              <a:gd name="connsiteX11" fmla="*/ 0 w 8401050"/>
              <a:gd name="connsiteY11" fmla="*/ 414338 h 3371850"/>
              <a:gd name="connsiteX12" fmla="*/ 371475 w 8401050"/>
              <a:gd name="connsiteY12" fmla="*/ 28575 h 3371850"/>
              <a:gd name="connsiteX0" fmla="*/ 385763 w 8401050"/>
              <a:gd name="connsiteY0" fmla="*/ 14287 h 3371850"/>
              <a:gd name="connsiteX1" fmla="*/ 7972425 w 8401050"/>
              <a:gd name="connsiteY1" fmla="*/ 0 h 3371850"/>
              <a:gd name="connsiteX2" fmla="*/ 8386762 w 8401050"/>
              <a:gd name="connsiteY2" fmla="*/ 457200 h 3371850"/>
              <a:gd name="connsiteX3" fmla="*/ 8401050 w 8401050"/>
              <a:gd name="connsiteY3" fmla="*/ 1400175 h 3371850"/>
              <a:gd name="connsiteX4" fmla="*/ 8001000 w 8401050"/>
              <a:gd name="connsiteY4" fmla="*/ 1743075 h 3371850"/>
              <a:gd name="connsiteX5" fmla="*/ 6115050 w 8401050"/>
              <a:gd name="connsiteY5" fmla="*/ 1728788 h 3371850"/>
              <a:gd name="connsiteX6" fmla="*/ 5686425 w 8401050"/>
              <a:gd name="connsiteY6" fmla="*/ 2071688 h 3371850"/>
              <a:gd name="connsiteX7" fmla="*/ 5700712 w 8401050"/>
              <a:gd name="connsiteY7" fmla="*/ 3071813 h 3371850"/>
              <a:gd name="connsiteX8" fmla="*/ 5329237 w 8401050"/>
              <a:gd name="connsiteY8" fmla="*/ 3371850 h 3371850"/>
              <a:gd name="connsiteX9" fmla="*/ 328612 w 8401050"/>
              <a:gd name="connsiteY9" fmla="*/ 3357563 h 3371850"/>
              <a:gd name="connsiteX10" fmla="*/ 0 w 8401050"/>
              <a:gd name="connsiteY10" fmla="*/ 3043238 h 3371850"/>
              <a:gd name="connsiteX11" fmla="*/ 0 w 8401050"/>
              <a:gd name="connsiteY11" fmla="*/ 414338 h 3371850"/>
              <a:gd name="connsiteX12" fmla="*/ 371475 w 8401050"/>
              <a:gd name="connsiteY12" fmla="*/ 28575 h 3371850"/>
              <a:gd name="connsiteX0" fmla="*/ 385763 w 8401050"/>
              <a:gd name="connsiteY0" fmla="*/ 14287 h 3371850"/>
              <a:gd name="connsiteX1" fmla="*/ 7972425 w 8401050"/>
              <a:gd name="connsiteY1" fmla="*/ 0 h 3371850"/>
              <a:gd name="connsiteX2" fmla="*/ 8386762 w 8401050"/>
              <a:gd name="connsiteY2" fmla="*/ 457200 h 3371850"/>
              <a:gd name="connsiteX3" fmla="*/ 8401050 w 8401050"/>
              <a:gd name="connsiteY3" fmla="*/ 1400175 h 3371850"/>
              <a:gd name="connsiteX4" fmla="*/ 8001000 w 8401050"/>
              <a:gd name="connsiteY4" fmla="*/ 1743075 h 3371850"/>
              <a:gd name="connsiteX5" fmla="*/ 6115050 w 8401050"/>
              <a:gd name="connsiteY5" fmla="*/ 1728788 h 3371850"/>
              <a:gd name="connsiteX6" fmla="*/ 5686425 w 8401050"/>
              <a:gd name="connsiteY6" fmla="*/ 2071688 h 3371850"/>
              <a:gd name="connsiteX7" fmla="*/ 5700712 w 8401050"/>
              <a:gd name="connsiteY7" fmla="*/ 3071813 h 3371850"/>
              <a:gd name="connsiteX8" fmla="*/ 5329237 w 8401050"/>
              <a:gd name="connsiteY8" fmla="*/ 3371850 h 3371850"/>
              <a:gd name="connsiteX9" fmla="*/ 328612 w 8401050"/>
              <a:gd name="connsiteY9" fmla="*/ 3357563 h 3371850"/>
              <a:gd name="connsiteX10" fmla="*/ 0 w 8401050"/>
              <a:gd name="connsiteY10" fmla="*/ 3043238 h 3371850"/>
              <a:gd name="connsiteX11" fmla="*/ 0 w 8401050"/>
              <a:gd name="connsiteY11" fmla="*/ 414338 h 3371850"/>
              <a:gd name="connsiteX12" fmla="*/ 386715 w 8401050"/>
              <a:gd name="connsiteY12" fmla="*/ 13335 h 3371850"/>
              <a:gd name="connsiteX0" fmla="*/ 385763 w 8401050"/>
              <a:gd name="connsiteY0" fmla="*/ 14287 h 3371850"/>
              <a:gd name="connsiteX1" fmla="*/ 7972425 w 8401050"/>
              <a:gd name="connsiteY1" fmla="*/ 0 h 3371850"/>
              <a:gd name="connsiteX2" fmla="*/ 8386762 w 8401050"/>
              <a:gd name="connsiteY2" fmla="*/ 457200 h 3371850"/>
              <a:gd name="connsiteX3" fmla="*/ 8401050 w 8401050"/>
              <a:gd name="connsiteY3" fmla="*/ 1400175 h 3371850"/>
              <a:gd name="connsiteX4" fmla="*/ 8001000 w 8401050"/>
              <a:gd name="connsiteY4" fmla="*/ 1743075 h 3371850"/>
              <a:gd name="connsiteX5" fmla="*/ 6115050 w 8401050"/>
              <a:gd name="connsiteY5" fmla="*/ 1728788 h 3371850"/>
              <a:gd name="connsiteX6" fmla="*/ 5686425 w 8401050"/>
              <a:gd name="connsiteY6" fmla="*/ 2071688 h 3371850"/>
              <a:gd name="connsiteX7" fmla="*/ 5700712 w 8401050"/>
              <a:gd name="connsiteY7" fmla="*/ 3071813 h 3371850"/>
              <a:gd name="connsiteX8" fmla="*/ 5329237 w 8401050"/>
              <a:gd name="connsiteY8" fmla="*/ 3371850 h 3371850"/>
              <a:gd name="connsiteX9" fmla="*/ 328612 w 8401050"/>
              <a:gd name="connsiteY9" fmla="*/ 3357563 h 3371850"/>
              <a:gd name="connsiteX10" fmla="*/ 0 w 8401050"/>
              <a:gd name="connsiteY10" fmla="*/ 3043238 h 3371850"/>
              <a:gd name="connsiteX11" fmla="*/ 0 w 8401050"/>
              <a:gd name="connsiteY11" fmla="*/ 414338 h 3371850"/>
              <a:gd name="connsiteX12" fmla="*/ 386715 w 8401050"/>
              <a:gd name="connsiteY12" fmla="*/ 13335 h 3371850"/>
              <a:gd name="connsiteX0" fmla="*/ 385763 w 8401050"/>
              <a:gd name="connsiteY0" fmla="*/ 14287 h 3371850"/>
              <a:gd name="connsiteX1" fmla="*/ 7972425 w 8401050"/>
              <a:gd name="connsiteY1" fmla="*/ 0 h 3371850"/>
              <a:gd name="connsiteX2" fmla="*/ 8386762 w 8401050"/>
              <a:gd name="connsiteY2" fmla="*/ 457200 h 3371850"/>
              <a:gd name="connsiteX3" fmla="*/ 8401050 w 8401050"/>
              <a:gd name="connsiteY3" fmla="*/ 1400175 h 3371850"/>
              <a:gd name="connsiteX4" fmla="*/ 8001000 w 8401050"/>
              <a:gd name="connsiteY4" fmla="*/ 1743075 h 3371850"/>
              <a:gd name="connsiteX5" fmla="*/ 6115050 w 8401050"/>
              <a:gd name="connsiteY5" fmla="*/ 1728788 h 3371850"/>
              <a:gd name="connsiteX6" fmla="*/ 5686425 w 8401050"/>
              <a:gd name="connsiteY6" fmla="*/ 2071688 h 3371850"/>
              <a:gd name="connsiteX7" fmla="*/ 5700712 w 8401050"/>
              <a:gd name="connsiteY7" fmla="*/ 3071813 h 3371850"/>
              <a:gd name="connsiteX8" fmla="*/ 5329237 w 8401050"/>
              <a:gd name="connsiteY8" fmla="*/ 3371850 h 3371850"/>
              <a:gd name="connsiteX9" fmla="*/ 328612 w 8401050"/>
              <a:gd name="connsiteY9" fmla="*/ 3357563 h 3371850"/>
              <a:gd name="connsiteX10" fmla="*/ 0 w 8401050"/>
              <a:gd name="connsiteY10" fmla="*/ 3043238 h 3371850"/>
              <a:gd name="connsiteX11" fmla="*/ 0 w 8401050"/>
              <a:gd name="connsiteY11" fmla="*/ 414338 h 3371850"/>
              <a:gd name="connsiteX12" fmla="*/ 386715 w 8401050"/>
              <a:gd name="connsiteY12" fmla="*/ 13335 h 3371850"/>
              <a:gd name="connsiteX0" fmla="*/ 385763 w 8401050"/>
              <a:gd name="connsiteY0" fmla="*/ 14287 h 3371850"/>
              <a:gd name="connsiteX1" fmla="*/ 7972425 w 8401050"/>
              <a:gd name="connsiteY1" fmla="*/ 0 h 3371850"/>
              <a:gd name="connsiteX2" fmla="*/ 8386762 w 8401050"/>
              <a:gd name="connsiteY2" fmla="*/ 457200 h 3371850"/>
              <a:gd name="connsiteX3" fmla="*/ 8401050 w 8401050"/>
              <a:gd name="connsiteY3" fmla="*/ 1400175 h 3371850"/>
              <a:gd name="connsiteX4" fmla="*/ 8001000 w 8401050"/>
              <a:gd name="connsiteY4" fmla="*/ 1743075 h 3371850"/>
              <a:gd name="connsiteX5" fmla="*/ 6115050 w 8401050"/>
              <a:gd name="connsiteY5" fmla="*/ 1728788 h 3371850"/>
              <a:gd name="connsiteX6" fmla="*/ 5686425 w 8401050"/>
              <a:gd name="connsiteY6" fmla="*/ 2071688 h 3371850"/>
              <a:gd name="connsiteX7" fmla="*/ 5700712 w 8401050"/>
              <a:gd name="connsiteY7" fmla="*/ 3071813 h 3371850"/>
              <a:gd name="connsiteX8" fmla="*/ 5329237 w 8401050"/>
              <a:gd name="connsiteY8" fmla="*/ 3371850 h 3371850"/>
              <a:gd name="connsiteX9" fmla="*/ 328612 w 8401050"/>
              <a:gd name="connsiteY9" fmla="*/ 3357563 h 3371850"/>
              <a:gd name="connsiteX10" fmla="*/ 0 w 8401050"/>
              <a:gd name="connsiteY10" fmla="*/ 3043238 h 3371850"/>
              <a:gd name="connsiteX11" fmla="*/ 0 w 8401050"/>
              <a:gd name="connsiteY11" fmla="*/ 414338 h 3371850"/>
              <a:gd name="connsiteX12" fmla="*/ 386715 w 8401050"/>
              <a:gd name="connsiteY12" fmla="*/ 13335 h 3371850"/>
              <a:gd name="connsiteX0" fmla="*/ 385763 w 8401050"/>
              <a:gd name="connsiteY0" fmla="*/ 14287 h 3371850"/>
              <a:gd name="connsiteX1" fmla="*/ 7972425 w 8401050"/>
              <a:gd name="connsiteY1" fmla="*/ 0 h 3371850"/>
              <a:gd name="connsiteX2" fmla="*/ 8386762 w 8401050"/>
              <a:gd name="connsiteY2" fmla="*/ 457200 h 3371850"/>
              <a:gd name="connsiteX3" fmla="*/ 8401050 w 8401050"/>
              <a:gd name="connsiteY3" fmla="*/ 1400175 h 3371850"/>
              <a:gd name="connsiteX4" fmla="*/ 8001000 w 8401050"/>
              <a:gd name="connsiteY4" fmla="*/ 1743075 h 3371850"/>
              <a:gd name="connsiteX5" fmla="*/ 6115050 w 8401050"/>
              <a:gd name="connsiteY5" fmla="*/ 1728788 h 3371850"/>
              <a:gd name="connsiteX6" fmla="*/ 5686425 w 8401050"/>
              <a:gd name="connsiteY6" fmla="*/ 2071688 h 3371850"/>
              <a:gd name="connsiteX7" fmla="*/ 5700712 w 8401050"/>
              <a:gd name="connsiteY7" fmla="*/ 3071813 h 3371850"/>
              <a:gd name="connsiteX8" fmla="*/ 5329237 w 8401050"/>
              <a:gd name="connsiteY8" fmla="*/ 3371850 h 3371850"/>
              <a:gd name="connsiteX9" fmla="*/ 328612 w 8401050"/>
              <a:gd name="connsiteY9" fmla="*/ 3357563 h 3371850"/>
              <a:gd name="connsiteX10" fmla="*/ 0 w 8401050"/>
              <a:gd name="connsiteY10" fmla="*/ 3043238 h 3371850"/>
              <a:gd name="connsiteX11" fmla="*/ 0 w 8401050"/>
              <a:gd name="connsiteY11" fmla="*/ 414338 h 3371850"/>
              <a:gd name="connsiteX12" fmla="*/ 386715 w 8401050"/>
              <a:gd name="connsiteY12" fmla="*/ 13335 h 3371850"/>
              <a:gd name="connsiteX0" fmla="*/ 385763 w 8401050"/>
              <a:gd name="connsiteY0" fmla="*/ 14287 h 3371946"/>
              <a:gd name="connsiteX1" fmla="*/ 7972425 w 8401050"/>
              <a:gd name="connsiteY1" fmla="*/ 0 h 3371946"/>
              <a:gd name="connsiteX2" fmla="*/ 8386762 w 8401050"/>
              <a:gd name="connsiteY2" fmla="*/ 457200 h 3371946"/>
              <a:gd name="connsiteX3" fmla="*/ 8401050 w 8401050"/>
              <a:gd name="connsiteY3" fmla="*/ 1400175 h 3371946"/>
              <a:gd name="connsiteX4" fmla="*/ 8001000 w 8401050"/>
              <a:gd name="connsiteY4" fmla="*/ 1743075 h 3371946"/>
              <a:gd name="connsiteX5" fmla="*/ 6115050 w 8401050"/>
              <a:gd name="connsiteY5" fmla="*/ 1728788 h 3371946"/>
              <a:gd name="connsiteX6" fmla="*/ 5686425 w 8401050"/>
              <a:gd name="connsiteY6" fmla="*/ 2071688 h 3371946"/>
              <a:gd name="connsiteX7" fmla="*/ 5700712 w 8401050"/>
              <a:gd name="connsiteY7" fmla="*/ 3071813 h 3371946"/>
              <a:gd name="connsiteX8" fmla="*/ 5329237 w 8401050"/>
              <a:gd name="connsiteY8" fmla="*/ 3371850 h 3371946"/>
              <a:gd name="connsiteX9" fmla="*/ 328612 w 8401050"/>
              <a:gd name="connsiteY9" fmla="*/ 3357563 h 3371946"/>
              <a:gd name="connsiteX10" fmla="*/ 0 w 8401050"/>
              <a:gd name="connsiteY10" fmla="*/ 3043238 h 3371946"/>
              <a:gd name="connsiteX11" fmla="*/ 0 w 8401050"/>
              <a:gd name="connsiteY11" fmla="*/ 414338 h 3371946"/>
              <a:gd name="connsiteX12" fmla="*/ 386715 w 8401050"/>
              <a:gd name="connsiteY12" fmla="*/ 13335 h 3371946"/>
              <a:gd name="connsiteX0" fmla="*/ 385763 w 8401050"/>
              <a:gd name="connsiteY0" fmla="*/ 14287 h 3371924"/>
              <a:gd name="connsiteX1" fmla="*/ 7972425 w 8401050"/>
              <a:gd name="connsiteY1" fmla="*/ 0 h 3371924"/>
              <a:gd name="connsiteX2" fmla="*/ 8386762 w 8401050"/>
              <a:gd name="connsiteY2" fmla="*/ 457200 h 3371924"/>
              <a:gd name="connsiteX3" fmla="*/ 8401050 w 8401050"/>
              <a:gd name="connsiteY3" fmla="*/ 1400175 h 3371924"/>
              <a:gd name="connsiteX4" fmla="*/ 8001000 w 8401050"/>
              <a:gd name="connsiteY4" fmla="*/ 1743075 h 3371924"/>
              <a:gd name="connsiteX5" fmla="*/ 6115050 w 8401050"/>
              <a:gd name="connsiteY5" fmla="*/ 1728788 h 3371924"/>
              <a:gd name="connsiteX6" fmla="*/ 5686425 w 8401050"/>
              <a:gd name="connsiteY6" fmla="*/ 2071688 h 3371924"/>
              <a:gd name="connsiteX7" fmla="*/ 5700712 w 8401050"/>
              <a:gd name="connsiteY7" fmla="*/ 3071813 h 3371924"/>
              <a:gd name="connsiteX8" fmla="*/ 5329237 w 8401050"/>
              <a:gd name="connsiteY8" fmla="*/ 3371850 h 3371924"/>
              <a:gd name="connsiteX9" fmla="*/ 328612 w 8401050"/>
              <a:gd name="connsiteY9" fmla="*/ 3357563 h 3371924"/>
              <a:gd name="connsiteX10" fmla="*/ 0 w 8401050"/>
              <a:gd name="connsiteY10" fmla="*/ 3043238 h 3371924"/>
              <a:gd name="connsiteX11" fmla="*/ 0 w 8401050"/>
              <a:gd name="connsiteY11" fmla="*/ 414338 h 3371924"/>
              <a:gd name="connsiteX12" fmla="*/ 386715 w 8401050"/>
              <a:gd name="connsiteY12" fmla="*/ 13335 h 3371924"/>
              <a:gd name="connsiteX0" fmla="*/ 385763 w 8401050"/>
              <a:gd name="connsiteY0" fmla="*/ 14287 h 3371924"/>
              <a:gd name="connsiteX1" fmla="*/ 7972425 w 8401050"/>
              <a:gd name="connsiteY1" fmla="*/ 0 h 3371924"/>
              <a:gd name="connsiteX2" fmla="*/ 8386762 w 8401050"/>
              <a:gd name="connsiteY2" fmla="*/ 457200 h 3371924"/>
              <a:gd name="connsiteX3" fmla="*/ 8401050 w 8401050"/>
              <a:gd name="connsiteY3" fmla="*/ 1400175 h 3371924"/>
              <a:gd name="connsiteX4" fmla="*/ 8001000 w 8401050"/>
              <a:gd name="connsiteY4" fmla="*/ 1743075 h 3371924"/>
              <a:gd name="connsiteX5" fmla="*/ 6115050 w 8401050"/>
              <a:gd name="connsiteY5" fmla="*/ 1728788 h 3371924"/>
              <a:gd name="connsiteX6" fmla="*/ 5686425 w 8401050"/>
              <a:gd name="connsiteY6" fmla="*/ 2071688 h 3371924"/>
              <a:gd name="connsiteX7" fmla="*/ 5700712 w 8401050"/>
              <a:gd name="connsiteY7" fmla="*/ 3071813 h 3371924"/>
              <a:gd name="connsiteX8" fmla="*/ 5329237 w 8401050"/>
              <a:gd name="connsiteY8" fmla="*/ 3371850 h 3371924"/>
              <a:gd name="connsiteX9" fmla="*/ 328612 w 8401050"/>
              <a:gd name="connsiteY9" fmla="*/ 3357563 h 3371924"/>
              <a:gd name="connsiteX10" fmla="*/ 0 w 8401050"/>
              <a:gd name="connsiteY10" fmla="*/ 3043238 h 3371924"/>
              <a:gd name="connsiteX11" fmla="*/ 0 w 8401050"/>
              <a:gd name="connsiteY11" fmla="*/ 414338 h 3371924"/>
              <a:gd name="connsiteX12" fmla="*/ 386715 w 8401050"/>
              <a:gd name="connsiteY12" fmla="*/ 13335 h 3371924"/>
              <a:gd name="connsiteX0" fmla="*/ 385763 w 8401050"/>
              <a:gd name="connsiteY0" fmla="*/ 14287 h 3371924"/>
              <a:gd name="connsiteX1" fmla="*/ 7972425 w 8401050"/>
              <a:gd name="connsiteY1" fmla="*/ 0 h 3371924"/>
              <a:gd name="connsiteX2" fmla="*/ 8386762 w 8401050"/>
              <a:gd name="connsiteY2" fmla="*/ 457200 h 3371924"/>
              <a:gd name="connsiteX3" fmla="*/ 8401050 w 8401050"/>
              <a:gd name="connsiteY3" fmla="*/ 1400175 h 3371924"/>
              <a:gd name="connsiteX4" fmla="*/ 8001000 w 8401050"/>
              <a:gd name="connsiteY4" fmla="*/ 1743075 h 3371924"/>
              <a:gd name="connsiteX5" fmla="*/ 6115050 w 8401050"/>
              <a:gd name="connsiteY5" fmla="*/ 1728788 h 3371924"/>
              <a:gd name="connsiteX6" fmla="*/ 5686425 w 8401050"/>
              <a:gd name="connsiteY6" fmla="*/ 2071688 h 3371924"/>
              <a:gd name="connsiteX7" fmla="*/ 5700712 w 8401050"/>
              <a:gd name="connsiteY7" fmla="*/ 3071813 h 3371924"/>
              <a:gd name="connsiteX8" fmla="*/ 5329237 w 8401050"/>
              <a:gd name="connsiteY8" fmla="*/ 3371850 h 3371924"/>
              <a:gd name="connsiteX9" fmla="*/ 328612 w 8401050"/>
              <a:gd name="connsiteY9" fmla="*/ 3357563 h 3371924"/>
              <a:gd name="connsiteX10" fmla="*/ 0 w 8401050"/>
              <a:gd name="connsiteY10" fmla="*/ 3043238 h 3371924"/>
              <a:gd name="connsiteX11" fmla="*/ 0 w 8401050"/>
              <a:gd name="connsiteY11" fmla="*/ 414338 h 3371924"/>
              <a:gd name="connsiteX12" fmla="*/ 386715 w 8401050"/>
              <a:gd name="connsiteY12" fmla="*/ 13335 h 3371924"/>
              <a:gd name="connsiteX0" fmla="*/ 385763 w 8401050"/>
              <a:gd name="connsiteY0" fmla="*/ 14287 h 3371924"/>
              <a:gd name="connsiteX1" fmla="*/ 7972425 w 8401050"/>
              <a:gd name="connsiteY1" fmla="*/ 0 h 3371924"/>
              <a:gd name="connsiteX2" fmla="*/ 8386762 w 8401050"/>
              <a:gd name="connsiteY2" fmla="*/ 457200 h 3371924"/>
              <a:gd name="connsiteX3" fmla="*/ 8401050 w 8401050"/>
              <a:gd name="connsiteY3" fmla="*/ 1400175 h 3371924"/>
              <a:gd name="connsiteX4" fmla="*/ 8001000 w 8401050"/>
              <a:gd name="connsiteY4" fmla="*/ 1743075 h 3371924"/>
              <a:gd name="connsiteX5" fmla="*/ 6050280 w 8401050"/>
              <a:gd name="connsiteY5" fmla="*/ 1728788 h 3371924"/>
              <a:gd name="connsiteX6" fmla="*/ 5686425 w 8401050"/>
              <a:gd name="connsiteY6" fmla="*/ 2071688 h 3371924"/>
              <a:gd name="connsiteX7" fmla="*/ 5700712 w 8401050"/>
              <a:gd name="connsiteY7" fmla="*/ 3071813 h 3371924"/>
              <a:gd name="connsiteX8" fmla="*/ 5329237 w 8401050"/>
              <a:gd name="connsiteY8" fmla="*/ 3371850 h 3371924"/>
              <a:gd name="connsiteX9" fmla="*/ 328612 w 8401050"/>
              <a:gd name="connsiteY9" fmla="*/ 3357563 h 3371924"/>
              <a:gd name="connsiteX10" fmla="*/ 0 w 8401050"/>
              <a:gd name="connsiteY10" fmla="*/ 3043238 h 3371924"/>
              <a:gd name="connsiteX11" fmla="*/ 0 w 8401050"/>
              <a:gd name="connsiteY11" fmla="*/ 414338 h 3371924"/>
              <a:gd name="connsiteX12" fmla="*/ 386715 w 8401050"/>
              <a:gd name="connsiteY12" fmla="*/ 13335 h 3371924"/>
              <a:gd name="connsiteX0" fmla="*/ 385763 w 8401050"/>
              <a:gd name="connsiteY0" fmla="*/ 14287 h 3371924"/>
              <a:gd name="connsiteX1" fmla="*/ 7972425 w 8401050"/>
              <a:gd name="connsiteY1" fmla="*/ 0 h 3371924"/>
              <a:gd name="connsiteX2" fmla="*/ 8386762 w 8401050"/>
              <a:gd name="connsiteY2" fmla="*/ 457200 h 3371924"/>
              <a:gd name="connsiteX3" fmla="*/ 8401050 w 8401050"/>
              <a:gd name="connsiteY3" fmla="*/ 1400175 h 3371924"/>
              <a:gd name="connsiteX4" fmla="*/ 8001000 w 8401050"/>
              <a:gd name="connsiteY4" fmla="*/ 1743075 h 3371924"/>
              <a:gd name="connsiteX5" fmla="*/ 6050280 w 8401050"/>
              <a:gd name="connsiteY5" fmla="*/ 1728788 h 3371924"/>
              <a:gd name="connsiteX6" fmla="*/ 5686425 w 8401050"/>
              <a:gd name="connsiteY6" fmla="*/ 2071688 h 3371924"/>
              <a:gd name="connsiteX7" fmla="*/ 5700712 w 8401050"/>
              <a:gd name="connsiteY7" fmla="*/ 3071813 h 3371924"/>
              <a:gd name="connsiteX8" fmla="*/ 5329237 w 8401050"/>
              <a:gd name="connsiteY8" fmla="*/ 3371850 h 3371924"/>
              <a:gd name="connsiteX9" fmla="*/ 328612 w 8401050"/>
              <a:gd name="connsiteY9" fmla="*/ 3357563 h 3371924"/>
              <a:gd name="connsiteX10" fmla="*/ 0 w 8401050"/>
              <a:gd name="connsiteY10" fmla="*/ 3043238 h 3371924"/>
              <a:gd name="connsiteX11" fmla="*/ 0 w 8401050"/>
              <a:gd name="connsiteY11" fmla="*/ 414338 h 3371924"/>
              <a:gd name="connsiteX12" fmla="*/ 386715 w 8401050"/>
              <a:gd name="connsiteY12" fmla="*/ 13335 h 3371924"/>
              <a:gd name="connsiteX0" fmla="*/ 385763 w 8401050"/>
              <a:gd name="connsiteY0" fmla="*/ 14287 h 3371924"/>
              <a:gd name="connsiteX1" fmla="*/ 7972425 w 8401050"/>
              <a:gd name="connsiteY1" fmla="*/ 0 h 3371924"/>
              <a:gd name="connsiteX2" fmla="*/ 8386762 w 8401050"/>
              <a:gd name="connsiteY2" fmla="*/ 457200 h 3371924"/>
              <a:gd name="connsiteX3" fmla="*/ 8401050 w 8401050"/>
              <a:gd name="connsiteY3" fmla="*/ 1400175 h 3371924"/>
              <a:gd name="connsiteX4" fmla="*/ 8001000 w 8401050"/>
              <a:gd name="connsiteY4" fmla="*/ 1743075 h 3371924"/>
              <a:gd name="connsiteX5" fmla="*/ 6050280 w 8401050"/>
              <a:gd name="connsiteY5" fmla="*/ 1728788 h 3371924"/>
              <a:gd name="connsiteX6" fmla="*/ 5686425 w 8401050"/>
              <a:gd name="connsiteY6" fmla="*/ 2071688 h 3371924"/>
              <a:gd name="connsiteX7" fmla="*/ 5700712 w 8401050"/>
              <a:gd name="connsiteY7" fmla="*/ 3071813 h 3371924"/>
              <a:gd name="connsiteX8" fmla="*/ 5329237 w 8401050"/>
              <a:gd name="connsiteY8" fmla="*/ 3371850 h 3371924"/>
              <a:gd name="connsiteX9" fmla="*/ 328612 w 8401050"/>
              <a:gd name="connsiteY9" fmla="*/ 3357563 h 3371924"/>
              <a:gd name="connsiteX10" fmla="*/ 0 w 8401050"/>
              <a:gd name="connsiteY10" fmla="*/ 3043238 h 3371924"/>
              <a:gd name="connsiteX11" fmla="*/ 0 w 8401050"/>
              <a:gd name="connsiteY11" fmla="*/ 414338 h 3371924"/>
              <a:gd name="connsiteX12" fmla="*/ 386715 w 8401050"/>
              <a:gd name="connsiteY12" fmla="*/ 13335 h 3371924"/>
              <a:gd name="connsiteX0" fmla="*/ 385763 w 8401050"/>
              <a:gd name="connsiteY0" fmla="*/ 14287 h 3371924"/>
              <a:gd name="connsiteX1" fmla="*/ 7972425 w 8401050"/>
              <a:gd name="connsiteY1" fmla="*/ 0 h 3371924"/>
              <a:gd name="connsiteX2" fmla="*/ 8386762 w 8401050"/>
              <a:gd name="connsiteY2" fmla="*/ 457200 h 3371924"/>
              <a:gd name="connsiteX3" fmla="*/ 8401050 w 8401050"/>
              <a:gd name="connsiteY3" fmla="*/ 1400175 h 3371924"/>
              <a:gd name="connsiteX4" fmla="*/ 8001000 w 8401050"/>
              <a:gd name="connsiteY4" fmla="*/ 1743075 h 3371924"/>
              <a:gd name="connsiteX5" fmla="*/ 6050280 w 8401050"/>
              <a:gd name="connsiteY5" fmla="*/ 1728788 h 3371924"/>
              <a:gd name="connsiteX6" fmla="*/ 5686425 w 8401050"/>
              <a:gd name="connsiteY6" fmla="*/ 2071688 h 3371924"/>
              <a:gd name="connsiteX7" fmla="*/ 5700712 w 8401050"/>
              <a:gd name="connsiteY7" fmla="*/ 3071813 h 3371924"/>
              <a:gd name="connsiteX8" fmla="*/ 5329237 w 8401050"/>
              <a:gd name="connsiteY8" fmla="*/ 3371850 h 3371924"/>
              <a:gd name="connsiteX9" fmla="*/ 328612 w 8401050"/>
              <a:gd name="connsiteY9" fmla="*/ 3357563 h 3371924"/>
              <a:gd name="connsiteX10" fmla="*/ 0 w 8401050"/>
              <a:gd name="connsiteY10" fmla="*/ 3043238 h 3371924"/>
              <a:gd name="connsiteX11" fmla="*/ 0 w 8401050"/>
              <a:gd name="connsiteY11" fmla="*/ 414338 h 3371924"/>
              <a:gd name="connsiteX12" fmla="*/ 386715 w 8401050"/>
              <a:gd name="connsiteY12" fmla="*/ 13335 h 3371924"/>
              <a:gd name="connsiteX0" fmla="*/ 385763 w 8401050"/>
              <a:gd name="connsiteY0" fmla="*/ 14287 h 3986220"/>
              <a:gd name="connsiteX1" fmla="*/ 7972425 w 8401050"/>
              <a:gd name="connsiteY1" fmla="*/ 0 h 3986220"/>
              <a:gd name="connsiteX2" fmla="*/ 8386762 w 8401050"/>
              <a:gd name="connsiteY2" fmla="*/ 457200 h 3986220"/>
              <a:gd name="connsiteX3" fmla="*/ 8401050 w 8401050"/>
              <a:gd name="connsiteY3" fmla="*/ 1400175 h 3986220"/>
              <a:gd name="connsiteX4" fmla="*/ 8001000 w 8401050"/>
              <a:gd name="connsiteY4" fmla="*/ 1743075 h 3986220"/>
              <a:gd name="connsiteX5" fmla="*/ 6050280 w 8401050"/>
              <a:gd name="connsiteY5" fmla="*/ 1728788 h 3986220"/>
              <a:gd name="connsiteX6" fmla="*/ 5686425 w 8401050"/>
              <a:gd name="connsiteY6" fmla="*/ 2071688 h 3986220"/>
              <a:gd name="connsiteX7" fmla="*/ 5700712 w 8401050"/>
              <a:gd name="connsiteY7" fmla="*/ 3071813 h 3986220"/>
              <a:gd name="connsiteX8" fmla="*/ 5329237 w 8401050"/>
              <a:gd name="connsiteY8" fmla="*/ 3986212 h 3986220"/>
              <a:gd name="connsiteX9" fmla="*/ 328612 w 8401050"/>
              <a:gd name="connsiteY9" fmla="*/ 3357563 h 3986220"/>
              <a:gd name="connsiteX10" fmla="*/ 0 w 8401050"/>
              <a:gd name="connsiteY10" fmla="*/ 3043238 h 3986220"/>
              <a:gd name="connsiteX11" fmla="*/ 0 w 8401050"/>
              <a:gd name="connsiteY11" fmla="*/ 414338 h 3986220"/>
              <a:gd name="connsiteX12" fmla="*/ 386715 w 8401050"/>
              <a:gd name="connsiteY12" fmla="*/ 13335 h 3986220"/>
              <a:gd name="connsiteX0" fmla="*/ 385763 w 8401050"/>
              <a:gd name="connsiteY0" fmla="*/ 14287 h 3986362"/>
              <a:gd name="connsiteX1" fmla="*/ 7972425 w 8401050"/>
              <a:gd name="connsiteY1" fmla="*/ 0 h 3986362"/>
              <a:gd name="connsiteX2" fmla="*/ 8386762 w 8401050"/>
              <a:gd name="connsiteY2" fmla="*/ 457200 h 3986362"/>
              <a:gd name="connsiteX3" fmla="*/ 8401050 w 8401050"/>
              <a:gd name="connsiteY3" fmla="*/ 1400175 h 3986362"/>
              <a:gd name="connsiteX4" fmla="*/ 8001000 w 8401050"/>
              <a:gd name="connsiteY4" fmla="*/ 1743075 h 3986362"/>
              <a:gd name="connsiteX5" fmla="*/ 6050280 w 8401050"/>
              <a:gd name="connsiteY5" fmla="*/ 1728788 h 3986362"/>
              <a:gd name="connsiteX6" fmla="*/ 5686425 w 8401050"/>
              <a:gd name="connsiteY6" fmla="*/ 2071688 h 3986362"/>
              <a:gd name="connsiteX7" fmla="*/ 5715000 w 8401050"/>
              <a:gd name="connsiteY7" fmla="*/ 3729038 h 3986362"/>
              <a:gd name="connsiteX8" fmla="*/ 5329237 w 8401050"/>
              <a:gd name="connsiteY8" fmla="*/ 3986212 h 3986362"/>
              <a:gd name="connsiteX9" fmla="*/ 328612 w 8401050"/>
              <a:gd name="connsiteY9" fmla="*/ 3357563 h 3986362"/>
              <a:gd name="connsiteX10" fmla="*/ 0 w 8401050"/>
              <a:gd name="connsiteY10" fmla="*/ 3043238 h 3986362"/>
              <a:gd name="connsiteX11" fmla="*/ 0 w 8401050"/>
              <a:gd name="connsiteY11" fmla="*/ 414338 h 3986362"/>
              <a:gd name="connsiteX12" fmla="*/ 386715 w 8401050"/>
              <a:gd name="connsiteY12" fmla="*/ 13335 h 3986362"/>
              <a:gd name="connsiteX0" fmla="*/ 385763 w 8401050"/>
              <a:gd name="connsiteY0" fmla="*/ 14287 h 3986362"/>
              <a:gd name="connsiteX1" fmla="*/ 7972425 w 8401050"/>
              <a:gd name="connsiteY1" fmla="*/ 0 h 3986362"/>
              <a:gd name="connsiteX2" fmla="*/ 8386762 w 8401050"/>
              <a:gd name="connsiteY2" fmla="*/ 457200 h 3986362"/>
              <a:gd name="connsiteX3" fmla="*/ 8401050 w 8401050"/>
              <a:gd name="connsiteY3" fmla="*/ 1400175 h 3986362"/>
              <a:gd name="connsiteX4" fmla="*/ 8001000 w 8401050"/>
              <a:gd name="connsiteY4" fmla="*/ 1743075 h 3986362"/>
              <a:gd name="connsiteX5" fmla="*/ 6050280 w 8401050"/>
              <a:gd name="connsiteY5" fmla="*/ 1728788 h 3986362"/>
              <a:gd name="connsiteX6" fmla="*/ 5686425 w 8401050"/>
              <a:gd name="connsiteY6" fmla="*/ 2071688 h 3986362"/>
              <a:gd name="connsiteX7" fmla="*/ 5715000 w 8401050"/>
              <a:gd name="connsiteY7" fmla="*/ 3729038 h 3986362"/>
              <a:gd name="connsiteX8" fmla="*/ 5329237 w 8401050"/>
              <a:gd name="connsiteY8" fmla="*/ 3986212 h 3986362"/>
              <a:gd name="connsiteX9" fmla="*/ 300037 w 8401050"/>
              <a:gd name="connsiteY9" fmla="*/ 3943351 h 3986362"/>
              <a:gd name="connsiteX10" fmla="*/ 0 w 8401050"/>
              <a:gd name="connsiteY10" fmla="*/ 3043238 h 3986362"/>
              <a:gd name="connsiteX11" fmla="*/ 0 w 8401050"/>
              <a:gd name="connsiteY11" fmla="*/ 414338 h 3986362"/>
              <a:gd name="connsiteX12" fmla="*/ 386715 w 8401050"/>
              <a:gd name="connsiteY12" fmla="*/ 13335 h 3986362"/>
              <a:gd name="connsiteX0" fmla="*/ 414338 w 8429625"/>
              <a:gd name="connsiteY0" fmla="*/ 14287 h 3986362"/>
              <a:gd name="connsiteX1" fmla="*/ 8001000 w 8429625"/>
              <a:gd name="connsiteY1" fmla="*/ 0 h 3986362"/>
              <a:gd name="connsiteX2" fmla="*/ 8415337 w 8429625"/>
              <a:gd name="connsiteY2" fmla="*/ 457200 h 3986362"/>
              <a:gd name="connsiteX3" fmla="*/ 8429625 w 8429625"/>
              <a:gd name="connsiteY3" fmla="*/ 1400175 h 3986362"/>
              <a:gd name="connsiteX4" fmla="*/ 8029575 w 8429625"/>
              <a:gd name="connsiteY4" fmla="*/ 1743075 h 3986362"/>
              <a:gd name="connsiteX5" fmla="*/ 6078855 w 8429625"/>
              <a:gd name="connsiteY5" fmla="*/ 1728788 h 3986362"/>
              <a:gd name="connsiteX6" fmla="*/ 5715000 w 8429625"/>
              <a:gd name="connsiteY6" fmla="*/ 2071688 h 3986362"/>
              <a:gd name="connsiteX7" fmla="*/ 5743575 w 8429625"/>
              <a:gd name="connsiteY7" fmla="*/ 3729038 h 3986362"/>
              <a:gd name="connsiteX8" fmla="*/ 5357812 w 8429625"/>
              <a:gd name="connsiteY8" fmla="*/ 3986212 h 3986362"/>
              <a:gd name="connsiteX9" fmla="*/ 328612 w 8429625"/>
              <a:gd name="connsiteY9" fmla="*/ 3943351 h 3986362"/>
              <a:gd name="connsiteX10" fmla="*/ 0 w 8429625"/>
              <a:gd name="connsiteY10" fmla="*/ 3614738 h 3986362"/>
              <a:gd name="connsiteX11" fmla="*/ 28575 w 8429625"/>
              <a:gd name="connsiteY11" fmla="*/ 414338 h 3986362"/>
              <a:gd name="connsiteX12" fmla="*/ 415290 w 8429625"/>
              <a:gd name="connsiteY12" fmla="*/ 13335 h 3986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29625" h="3986362">
                <a:moveTo>
                  <a:pt x="414338" y="14287"/>
                </a:moveTo>
                <a:lnTo>
                  <a:pt x="8001000" y="0"/>
                </a:lnTo>
                <a:cubicBezTo>
                  <a:pt x="8342947" y="2857"/>
                  <a:pt x="8405813" y="161925"/>
                  <a:pt x="8415337" y="457200"/>
                </a:cubicBezTo>
                <a:lnTo>
                  <a:pt x="8429625" y="1400175"/>
                </a:lnTo>
                <a:cubicBezTo>
                  <a:pt x="8420100" y="1664018"/>
                  <a:pt x="8320087" y="1734502"/>
                  <a:pt x="8029575" y="1743075"/>
                </a:cubicBezTo>
                <a:lnTo>
                  <a:pt x="6078855" y="1728788"/>
                </a:lnTo>
                <a:cubicBezTo>
                  <a:pt x="5760720" y="1737360"/>
                  <a:pt x="5720715" y="1835468"/>
                  <a:pt x="5715000" y="2071688"/>
                </a:cubicBezTo>
                <a:lnTo>
                  <a:pt x="5743575" y="3729038"/>
                </a:lnTo>
                <a:cubicBezTo>
                  <a:pt x="5739765" y="3952875"/>
                  <a:pt x="5603557" y="3989070"/>
                  <a:pt x="5357812" y="3986212"/>
                </a:cubicBezTo>
                <a:lnTo>
                  <a:pt x="328612" y="3943351"/>
                </a:lnTo>
                <a:cubicBezTo>
                  <a:pt x="93345" y="3941446"/>
                  <a:pt x="1905" y="3844291"/>
                  <a:pt x="0" y="3614738"/>
                </a:cubicBezTo>
                <a:lnTo>
                  <a:pt x="28575" y="414338"/>
                </a:lnTo>
                <a:cubicBezTo>
                  <a:pt x="33337" y="232410"/>
                  <a:pt x="197167" y="21908"/>
                  <a:pt x="415290" y="13335"/>
                </a:cubicBezTo>
              </a:path>
            </a:pathLst>
          </a:custGeom>
          <a:noFill/>
          <a:ln w="44450">
            <a:solidFill>
              <a:srgbClr val="25A7A7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C48CAF4-8C7C-F05B-A76F-560D0BA54375}"/>
              </a:ext>
            </a:extLst>
          </p:cNvPr>
          <p:cNvSpPr/>
          <p:nvPr/>
        </p:nvSpPr>
        <p:spPr>
          <a:xfrm>
            <a:off x="1685083" y="1314450"/>
            <a:ext cx="9038965" cy="642929"/>
          </a:xfrm>
          <a:prstGeom prst="roundRect">
            <a:avLst>
              <a:gd name="adj" fmla="val 43334"/>
            </a:avLst>
          </a:prstGeom>
          <a:solidFill>
            <a:srgbClr val="D2EDED"/>
          </a:solidFill>
          <a:ln w="44450">
            <a:solidFill>
              <a:srgbClr val="4ED65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4ED65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CUSTOMER</a:t>
            </a:r>
            <a:endParaRPr lang="en-GB" sz="2400" dirty="0">
              <a:solidFill>
                <a:srgbClr val="4ED65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1CB5A9F-B967-EADA-5BD8-0D20E5D1C4B8}"/>
              </a:ext>
            </a:extLst>
          </p:cNvPr>
          <p:cNvSpPr/>
          <p:nvPr/>
        </p:nvSpPr>
        <p:spPr>
          <a:xfrm>
            <a:off x="8466904" y="4381509"/>
            <a:ext cx="2066645" cy="1195388"/>
          </a:xfrm>
          <a:prstGeom prst="roundRect">
            <a:avLst/>
          </a:prstGeom>
          <a:solidFill>
            <a:srgbClr val="D2EDED"/>
          </a:solidFill>
          <a:ln w="44450">
            <a:solidFill>
              <a:srgbClr val="4ED65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4ED65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Site Work</a:t>
            </a:r>
          </a:p>
        </p:txBody>
      </p:sp>
    </p:spTree>
    <p:extLst>
      <p:ext uri="{BB962C8B-B14F-4D97-AF65-F5344CB8AC3E}">
        <p14:creationId xmlns:p14="http://schemas.microsoft.com/office/powerpoint/2010/main" val="40619203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FF906A-5617-F200-97EB-0F6CB8C351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4930E3-F192-D89E-AE85-527DB2F69B03}"/>
              </a:ext>
            </a:extLst>
          </p:cNvPr>
          <p:cNvSpPr txBox="1">
            <a:spLocks/>
          </p:cNvSpPr>
          <p:nvPr/>
        </p:nvSpPr>
        <p:spPr>
          <a:xfrm>
            <a:off x="3028950" y="441325"/>
            <a:ext cx="7762875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21A5A5"/>
                </a:solidFill>
              </a:rPr>
              <a:t>P</a:t>
            </a:r>
            <a:r>
              <a:rPr lang="en-GB" dirty="0" err="1">
                <a:solidFill>
                  <a:srgbClr val="21A5A5"/>
                </a:solidFill>
              </a:rPr>
              <a:t>rocess</a:t>
            </a:r>
            <a:r>
              <a:rPr lang="en-GB" dirty="0">
                <a:solidFill>
                  <a:srgbClr val="21A5A5"/>
                </a:solidFill>
              </a:rPr>
              <a:t> and responsibilities</a:t>
            </a:r>
          </a:p>
        </p:txBody>
      </p:sp>
      <p:pic>
        <p:nvPicPr>
          <p:cNvPr id="4" name="Google Shape;81;p14">
            <a:extLst>
              <a:ext uri="{FF2B5EF4-FFF2-40B4-BE49-F238E27FC236}">
                <a16:creationId xmlns:a16="http://schemas.microsoft.com/office/drawing/2014/main" id="{48B5ECB6-90A5-4B1D-8206-856F4D089980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091" y="453324"/>
            <a:ext cx="2198255" cy="7095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0266467-407D-3FE3-9CDB-C9A875790BF6}"/>
              </a:ext>
            </a:extLst>
          </p:cNvPr>
          <p:cNvSpPr/>
          <p:nvPr/>
        </p:nvSpPr>
        <p:spPr>
          <a:xfrm>
            <a:off x="8001000" y="4021145"/>
            <a:ext cx="3000375" cy="2079768"/>
          </a:xfrm>
          <a:prstGeom prst="roundRect">
            <a:avLst>
              <a:gd name="adj" fmla="val 17131"/>
            </a:avLst>
          </a:prstGeom>
          <a:noFill/>
          <a:ln w="44450">
            <a:solidFill>
              <a:srgbClr val="4ED65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4ED65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2400" dirty="0">
              <a:solidFill>
                <a:srgbClr val="4ED65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2400" dirty="0">
              <a:solidFill>
                <a:srgbClr val="4ED65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2400" dirty="0">
              <a:solidFill>
                <a:srgbClr val="4ED65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>
                <a:solidFill>
                  <a:srgbClr val="4ED65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CONTRACTOR(S)</a:t>
            </a:r>
            <a:endParaRPr lang="en-GB" sz="2400" dirty="0">
              <a:solidFill>
                <a:srgbClr val="4ED65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ADB9C01-6848-711A-9DE8-71E8BA4FC861}"/>
              </a:ext>
            </a:extLst>
          </p:cNvPr>
          <p:cNvSpPr/>
          <p:nvPr/>
        </p:nvSpPr>
        <p:spPr>
          <a:xfrm>
            <a:off x="8657404" y="4229109"/>
            <a:ext cx="2066645" cy="1195388"/>
          </a:xfrm>
          <a:prstGeom prst="roundRect">
            <a:avLst/>
          </a:prstGeom>
          <a:solidFill>
            <a:srgbClr val="D2EDED"/>
          </a:solidFill>
          <a:ln w="44450">
            <a:solidFill>
              <a:srgbClr val="4ED65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4ED65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Site Work</a:t>
            </a:r>
          </a:p>
          <a:p>
            <a:r>
              <a:rPr lang="en-US" sz="1600" dirty="0">
                <a:solidFill>
                  <a:srgbClr val="4ED65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Preparation</a:t>
            </a:r>
            <a:br>
              <a:rPr lang="en-US" sz="1600" dirty="0">
                <a:solidFill>
                  <a:srgbClr val="4ED65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600" dirty="0">
                <a:solidFill>
                  <a:srgbClr val="4ED65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Construction</a:t>
            </a:r>
            <a:br>
              <a:rPr lang="en-US" sz="1600" dirty="0">
                <a:solidFill>
                  <a:srgbClr val="4ED65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600" dirty="0">
                <a:solidFill>
                  <a:srgbClr val="4ED65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Tidy &amp; Handover</a:t>
            </a:r>
            <a:endParaRPr lang="en-GB" sz="1600" dirty="0">
              <a:solidFill>
                <a:srgbClr val="4ED65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2268280-F105-7CA6-F5EB-BCE365885A57}"/>
              </a:ext>
            </a:extLst>
          </p:cNvPr>
          <p:cNvSpPr/>
          <p:nvPr/>
        </p:nvSpPr>
        <p:spPr>
          <a:xfrm>
            <a:off x="1685084" y="2495550"/>
            <a:ext cx="2066645" cy="2671763"/>
          </a:xfrm>
          <a:prstGeom prst="roundRect">
            <a:avLst/>
          </a:prstGeom>
          <a:solidFill>
            <a:srgbClr val="D2EDED"/>
          </a:solidFill>
          <a:ln w="44450">
            <a:solidFill>
              <a:srgbClr val="25A7A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25A7A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Assessment</a:t>
            </a:r>
          </a:p>
          <a:p>
            <a:pPr algn="ctr"/>
            <a:endParaRPr lang="en-US" sz="2000" dirty="0">
              <a:solidFill>
                <a:srgbClr val="25A7A7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000" dirty="0">
                <a:solidFill>
                  <a:srgbClr val="25A7A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Customer needs</a:t>
            </a:r>
            <a:br>
              <a:rPr lang="en-US" sz="2000" dirty="0">
                <a:solidFill>
                  <a:srgbClr val="25A7A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dirty="0">
                <a:solidFill>
                  <a:srgbClr val="25A7A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Energy model</a:t>
            </a:r>
            <a:br>
              <a:rPr lang="en-US" sz="2000" dirty="0">
                <a:solidFill>
                  <a:srgbClr val="25A7A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dirty="0">
                <a:solidFill>
                  <a:srgbClr val="25A7A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Budget</a:t>
            </a:r>
            <a:br>
              <a:rPr lang="en-US" sz="2000" dirty="0">
                <a:solidFill>
                  <a:srgbClr val="25A7A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dirty="0">
                <a:solidFill>
                  <a:srgbClr val="25A7A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Risks</a:t>
            </a:r>
            <a:endParaRPr lang="en-GB" sz="2000" dirty="0">
              <a:solidFill>
                <a:srgbClr val="25A7A7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0C1C11B-C9FF-BD80-D12D-DCF2C2636D15}"/>
              </a:ext>
            </a:extLst>
          </p:cNvPr>
          <p:cNvSpPr/>
          <p:nvPr/>
        </p:nvSpPr>
        <p:spPr>
          <a:xfrm>
            <a:off x="4585446" y="2495550"/>
            <a:ext cx="2066645" cy="2671763"/>
          </a:xfrm>
          <a:prstGeom prst="roundRect">
            <a:avLst/>
          </a:prstGeom>
          <a:solidFill>
            <a:srgbClr val="D2EDED"/>
          </a:solidFill>
          <a:ln w="44450">
            <a:solidFill>
              <a:srgbClr val="25A7A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25A7A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Design</a:t>
            </a:r>
          </a:p>
          <a:p>
            <a:pPr algn="ctr"/>
            <a:endParaRPr lang="en-US" sz="2000" dirty="0">
              <a:solidFill>
                <a:srgbClr val="25A7A7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000" dirty="0">
                <a:solidFill>
                  <a:srgbClr val="25A7A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Drawings</a:t>
            </a:r>
            <a:br>
              <a:rPr lang="en-US" sz="2000" dirty="0">
                <a:solidFill>
                  <a:srgbClr val="25A7A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dirty="0">
                <a:solidFill>
                  <a:srgbClr val="25A7A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Specifications</a:t>
            </a:r>
            <a:br>
              <a:rPr lang="en-US" sz="2000" dirty="0">
                <a:solidFill>
                  <a:srgbClr val="25A7A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dirty="0">
                <a:solidFill>
                  <a:srgbClr val="25A7A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Energy model</a:t>
            </a:r>
            <a:br>
              <a:rPr lang="en-US" sz="2000" dirty="0">
                <a:solidFill>
                  <a:srgbClr val="25A7A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dirty="0">
                <a:solidFill>
                  <a:srgbClr val="25A7A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Budget Costings</a:t>
            </a:r>
            <a:br>
              <a:rPr lang="en-US" sz="2000" dirty="0">
                <a:solidFill>
                  <a:srgbClr val="25A7A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dirty="0">
                <a:solidFill>
                  <a:srgbClr val="25A7A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Approx Timings</a:t>
            </a:r>
            <a:br>
              <a:rPr lang="en-US" sz="2000" dirty="0">
                <a:solidFill>
                  <a:srgbClr val="25A7A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n-GB" sz="2000" dirty="0">
              <a:solidFill>
                <a:srgbClr val="25A7A7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Picture 8" descr="A close-up of a logo&#10;&#10;Description automatically generated">
            <a:extLst>
              <a:ext uri="{FF2B5EF4-FFF2-40B4-BE49-F238E27FC236}">
                <a16:creationId xmlns:a16="http://schemas.microsoft.com/office/drawing/2014/main" id="{0D82C718-8BB8-2A46-363B-C7EB3BF3B4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6831" y="5269765"/>
            <a:ext cx="2314898" cy="752580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7DFA0B5-E2D2-4D00-018C-8A578EBE68E7}"/>
              </a:ext>
            </a:extLst>
          </p:cNvPr>
          <p:cNvSpPr/>
          <p:nvPr/>
        </p:nvSpPr>
        <p:spPr>
          <a:xfrm>
            <a:off x="7325842" y="2495550"/>
            <a:ext cx="2066645" cy="1195388"/>
          </a:xfrm>
          <a:prstGeom prst="roundRect">
            <a:avLst/>
          </a:prstGeom>
          <a:solidFill>
            <a:srgbClr val="D2EDED"/>
          </a:solidFill>
          <a:ln w="44450">
            <a:solidFill>
              <a:srgbClr val="25A7A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25A7A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Coordination</a:t>
            </a:r>
          </a:p>
          <a:p>
            <a:r>
              <a:rPr lang="en-US" sz="1600" dirty="0">
                <a:solidFill>
                  <a:srgbClr val="25A7A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Tender &amp; advise</a:t>
            </a:r>
            <a:br>
              <a:rPr lang="en-US" sz="1600" dirty="0">
                <a:solidFill>
                  <a:srgbClr val="25A7A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600" dirty="0">
                <a:solidFill>
                  <a:srgbClr val="25A7A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QA &amp; site checks</a:t>
            </a:r>
            <a:br>
              <a:rPr lang="en-US" sz="1600" dirty="0">
                <a:solidFill>
                  <a:srgbClr val="25A7A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600" dirty="0">
                <a:solidFill>
                  <a:srgbClr val="25A7A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Cost monitor</a:t>
            </a:r>
            <a:endParaRPr lang="en-GB" sz="2000" dirty="0">
              <a:solidFill>
                <a:srgbClr val="25A7A7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AC8E4CB-2B45-59DD-5A13-34102EE36277}"/>
              </a:ext>
            </a:extLst>
          </p:cNvPr>
          <p:cNvSpPr/>
          <p:nvPr/>
        </p:nvSpPr>
        <p:spPr>
          <a:xfrm>
            <a:off x="1328737" y="2114550"/>
            <a:ext cx="8429625" cy="3986362"/>
          </a:xfrm>
          <a:custGeom>
            <a:avLst/>
            <a:gdLst>
              <a:gd name="connsiteX0" fmla="*/ 228600 w 8472487"/>
              <a:gd name="connsiteY0" fmla="*/ 0 h 3343275"/>
              <a:gd name="connsiteX1" fmla="*/ 8201025 w 8472487"/>
              <a:gd name="connsiteY1" fmla="*/ 0 h 3343275"/>
              <a:gd name="connsiteX2" fmla="*/ 8472487 w 8472487"/>
              <a:gd name="connsiteY2" fmla="*/ 428625 h 3343275"/>
              <a:gd name="connsiteX3" fmla="*/ 8429625 w 8472487"/>
              <a:gd name="connsiteY3" fmla="*/ 1514475 h 3343275"/>
              <a:gd name="connsiteX4" fmla="*/ 8001000 w 8472487"/>
              <a:gd name="connsiteY4" fmla="*/ 1714500 h 3343275"/>
              <a:gd name="connsiteX5" fmla="*/ 6115050 w 8472487"/>
              <a:gd name="connsiteY5" fmla="*/ 1700213 h 3343275"/>
              <a:gd name="connsiteX6" fmla="*/ 5686425 w 8472487"/>
              <a:gd name="connsiteY6" fmla="*/ 2043113 h 3343275"/>
              <a:gd name="connsiteX7" fmla="*/ 5700712 w 8472487"/>
              <a:gd name="connsiteY7" fmla="*/ 3043238 h 3343275"/>
              <a:gd name="connsiteX8" fmla="*/ 5329237 w 8472487"/>
              <a:gd name="connsiteY8" fmla="*/ 3343275 h 3343275"/>
              <a:gd name="connsiteX9" fmla="*/ 328612 w 8472487"/>
              <a:gd name="connsiteY9" fmla="*/ 3328988 h 3343275"/>
              <a:gd name="connsiteX10" fmla="*/ 0 w 8472487"/>
              <a:gd name="connsiteY10" fmla="*/ 3014663 h 3343275"/>
              <a:gd name="connsiteX11" fmla="*/ 0 w 8472487"/>
              <a:gd name="connsiteY11" fmla="*/ 385763 h 3343275"/>
              <a:gd name="connsiteX12" fmla="*/ 371475 w 8472487"/>
              <a:gd name="connsiteY12" fmla="*/ 0 h 3343275"/>
              <a:gd name="connsiteX0" fmla="*/ 328613 w 8472487"/>
              <a:gd name="connsiteY0" fmla="*/ 0 h 3357563"/>
              <a:gd name="connsiteX1" fmla="*/ 8201025 w 8472487"/>
              <a:gd name="connsiteY1" fmla="*/ 14288 h 3357563"/>
              <a:gd name="connsiteX2" fmla="*/ 8472487 w 8472487"/>
              <a:gd name="connsiteY2" fmla="*/ 442913 h 3357563"/>
              <a:gd name="connsiteX3" fmla="*/ 8429625 w 8472487"/>
              <a:gd name="connsiteY3" fmla="*/ 1528763 h 3357563"/>
              <a:gd name="connsiteX4" fmla="*/ 8001000 w 8472487"/>
              <a:gd name="connsiteY4" fmla="*/ 1728788 h 3357563"/>
              <a:gd name="connsiteX5" fmla="*/ 6115050 w 8472487"/>
              <a:gd name="connsiteY5" fmla="*/ 1714501 h 3357563"/>
              <a:gd name="connsiteX6" fmla="*/ 5686425 w 8472487"/>
              <a:gd name="connsiteY6" fmla="*/ 2057401 h 3357563"/>
              <a:gd name="connsiteX7" fmla="*/ 5700712 w 8472487"/>
              <a:gd name="connsiteY7" fmla="*/ 3057526 h 3357563"/>
              <a:gd name="connsiteX8" fmla="*/ 5329237 w 8472487"/>
              <a:gd name="connsiteY8" fmla="*/ 3357563 h 3357563"/>
              <a:gd name="connsiteX9" fmla="*/ 328612 w 8472487"/>
              <a:gd name="connsiteY9" fmla="*/ 3343276 h 3357563"/>
              <a:gd name="connsiteX10" fmla="*/ 0 w 8472487"/>
              <a:gd name="connsiteY10" fmla="*/ 3028951 h 3357563"/>
              <a:gd name="connsiteX11" fmla="*/ 0 w 8472487"/>
              <a:gd name="connsiteY11" fmla="*/ 400051 h 3357563"/>
              <a:gd name="connsiteX12" fmla="*/ 371475 w 8472487"/>
              <a:gd name="connsiteY12" fmla="*/ 14288 h 3357563"/>
              <a:gd name="connsiteX0" fmla="*/ 328613 w 8472487"/>
              <a:gd name="connsiteY0" fmla="*/ 14287 h 3371850"/>
              <a:gd name="connsiteX1" fmla="*/ 7972425 w 8472487"/>
              <a:gd name="connsiteY1" fmla="*/ 0 h 3371850"/>
              <a:gd name="connsiteX2" fmla="*/ 8472487 w 8472487"/>
              <a:gd name="connsiteY2" fmla="*/ 457200 h 3371850"/>
              <a:gd name="connsiteX3" fmla="*/ 8429625 w 8472487"/>
              <a:gd name="connsiteY3" fmla="*/ 1543050 h 3371850"/>
              <a:gd name="connsiteX4" fmla="*/ 8001000 w 8472487"/>
              <a:gd name="connsiteY4" fmla="*/ 1743075 h 3371850"/>
              <a:gd name="connsiteX5" fmla="*/ 6115050 w 8472487"/>
              <a:gd name="connsiteY5" fmla="*/ 1728788 h 3371850"/>
              <a:gd name="connsiteX6" fmla="*/ 5686425 w 8472487"/>
              <a:gd name="connsiteY6" fmla="*/ 2071688 h 3371850"/>
              <a:gd name="connsiteX7" fmla="*/ 5700712 w 8472487"/>
              <a:gd name="connsiteY7" fmla="*/ 3071813 h 3371850"/>
              <a:gd name="connsiteX8" fmla="*/ 5329237 w 8472487"/>
              <a:gd name="connsiteY8" fmla="*/ 3371850 h 3371850"/>
              <a:gd name="connsiteX9" fmla="*/ 328612 w 8472487"/>
              <a:gd name="connsiteY9" fmla="*/ 3357563 h 3371850"/>
              <a:gd name="connsiteX10" fmla="*/ 0 w 8472487"/>
              <a:gd name="connsiteY10" fmla="*/ 3043238 h 3371850"/>
              <a:gd name="connsiteX11" fmla="*/ 0 w 8472487"/>
              <a:gd name="connsiteY11" fmla="*/ 414338 h 3371850"/>
              <a:gd name="connsiteX12" fmla="*/ 371475 w 8472487"/>
              <a:gd name="connsiteY12" fmla="*/ 28575 h 3371850"/>
              <a:gd name="connsiteX0" fmla="*/ 328613 w 8429625"/>
              <a:gd name="connsiteY0" fmla="*/ 14287 h 3371850"/>
              <a:gd name="connsiteX1" fmla="*/ 7972425 w 8429625"/>
              <a:gd name="connsiteY1" fmla="*/ 0 h 3371850"/>
              <a:gd name="connsiteX2" fmla="*/ 8386762 w 8429625"/>
              <a:gd name="connsiteY2" fmla="*/ 457200 h 3371850"/>
              <a:gd name="connsiteX3" fmla="*/ 8429625 w 8429625"/>
              <a:gd name="connsiteY3" fmla="*/ 1543050 h 3371850"/>
              <a:gd name="connsiteX4" fmla="*/ 8001000 w 8429625"/>
              <a:gd name="connsiteY4" fmla="*/ 1743075 h 3371850"/>
              <a:gd name="connsiteX5" fmla="*/ 6115050 w 8429625"/>
              <a:gd name="connsiteY5" fmla="*/ 1728788 h 3371850"/>
              <a:gd name="connsiteX6" fmla="*/ 5686425 w 8429625"/>
              <a:gd name="connsiteY6" fmla="*/ 2071688 h 3371850"/>
              <a:gd name="connsiteX7" fmla="*/ 5700712 w 8429625"/>
              <a:gd name="connsiteY7" fmla="*/ 3071813 h 3371850"/>
              <a:gd name="connsiteX8" fmla="*/ 5329237 w 8429625"/>
              <a:gd name="connsiteY8" fmla="*/ 3371850 h 3371850"/>
              <a:gd name="connsiteX9" fmla="*/ 328612 w 8429625"/>
              <a:gd name="connsiteY9" fmla="*/ 3357563 h 3371850"/>
              <a:gd name="connsiteX10" fmla="*/ 0 w 8429625"/>
              <a:gd name="connsiteY10" fmla="*/ 3043238 h 3371850"/>
              <a:gd name="connsiteX11" fmla="*/ 0 w 8429625"/>
              <a:gd name="connsiteY11" fmla="*/ 414338 h 3371850"/>
              <a:gd name="connsiteX12" fmla="*/ 371475 w 8429625"/>
              <a:gd name="connsiteY12" fmla="*/ 28575 h 3371850"/>
              <a:gd name="connsiteX0" fmla="*/ 328613 w 8401050"/>
              <a:gd name="connsiteY0" fmla="*/ 14287 h 3371850"/>
              <a:gd name="connsiteX1" fmla="*/ 7972425 w 8401050"/>
              <a:gd name="connsiteY1" fmla="*/ 0 h 3371850"/>
              <a:gd name="connsiteX2" fmla="*/ 8386762 w 8401050"/>
              <a:gd name="connsiteY2" fmla="*/ 457200 h 3371850"/>
              <a:gd name="connsiteX3" fmla="*/ 8401050 w 8401050"/>
              <a:gd name="connsiteY3" fmla="*/ 1514475 h 3371850"/>
              <a:gd name="connsiteX4" fmla="*/ 8001000 w 8401050"/>
              <a:gd name="connsiteY4" fmla="*/ 1743075 h 3371850"/>
              <a:gd name="connsiteX5" fmla="*/ 6115050 w 8401050"/>
              <a:gd name="connsiteY5" fmla="*/ 1728788 h 3371850"/>
              <a:gd name="connsiteX6" fmla="*/ 5686425 w 8401050"/>
              <a:gd name="connsiteY6" fmla="*/ 2071688 h 3371850"/>
              <a:gd name="connsiteX7" fmla="*/ 5700712 w 8401050"/>
              <a:gd name="connsiteY7" fmla="*/ 3071813 h 3371850"/>
              <a:gd name="connsiteX8" fmla="*/ 5329237 w 8401050"/>
              <a:gd name="connsiteY8" fmla="*/ 3371850 h 3371850"/>
              <a:gd name="connsiteX9" fmla="*/ 328612 w 8401050"/>
              <a:gd name="connsiteY9" fmla="*/ 3357563 h 3371850"/>
              <a:gd name="connsiteX10" fmla="*/ 0 w 8401050"/>
              <a:gd name="connsiteY10" fmla="*/ 3043238 h 3371850"/>
              <a:gd name="connsiteX11" fmla="*/ 0 w 8401050"/>
              <a:gd name="connsiteY11" fmla="*/ 414338 h 3371850"/>
              <a:gd name="connsiteX12" fmla="*/ 371475 w 8401050"/>
              <a:gd name="connsiteY12" fmla="*/ 28575 h 3371850"/>
              <a:gd name="connsiteX0" fmla="*/ 328613 w 8401050"/>
              <a:gd name="connsiteY0" fmla="*/ 14287 h 3371850"/>
              <a:gd name="connsiteX1" fmla="*/ 7972425 w 8401050"/>
              <a:gd name="connsiteY1" fmla="*/ 0 h 3371850"/>
              <a:gd name="connsiteX2" fmla="*/ 8386762 w 8401050"/>
              <a:gd name="connsiteY2" fmla="*/ 457200 h 3371850"/>
              <a:gd name="connsiteX3" fmla="*/ 8401050 w 8401050"/>
              <a:gd name="connsiteY3" fmla="*/ 1400175 h 3371850"/>
              <a:gd name="connsiteX4" fmla="*/ 8001000 w 8401050"/>
              <a:gd name="connsiteY4" fmla="*/ 1743075 h 3371850"/>
              <a:gd name="connsiteX5" fmla="*/ 6115050 w 8401050"/>
              <a:gd name="connsiteY5" fmla="*/ 1728788 h 3371850"/>
              <a:gd name="connsiteX6" fmla="*/ 5686425 w 8401050"/>
              <a:gd name="connsiteY6" fmla="*/ 2071688 h 3371850"/>
              <a:gd name="connsiteX7" fmla="*/ 5700712 w 8401050"/>
              <a:gd name="connsiteY7" fmla="*/ 3071813 h 3371850"/>
              <a:gd name="connsiteX8" fmla="*/ 5329237 w 8401050"/>
              <a:gd name="connsiteY8" fmla="*/ 3371850 h 3371850"/>
              <a:gd name="connsiteX9" fmla="*/ 328612 w 8401050"/>
              <a:gd name="connsiteY9" fmla="*/ 3357563 h 3371850"/>
              <a:gd name="connsiteX10" fmla="*/ 0 w 8401050"/>
              <a:gd name="connsiteY10" fmla="*/ 3043238 h 3371850"/>
              <a:gd name="connsiteX11" fmla="*/ 0 w 8401050"/>
              <a:gd name="connsiteY11" fmla="*/ 414338 h 3371850"/>
              <a:gd name="connsiteX12" fmla="*/ 371475 w 8401050"/>
              <a:gd name="connsiteY12" fmla="*/ 28575 h 3371850"/>
              <a:gd name="connsiteX0" fmla="*/ 328613 w 8401050"/>
              <a:gd name="connsiteY0" fmla="*/ 14287 h 3371850"/>
              <a:gd name="connsiteX1" fmla="*/ 7972425 w 8401050"/>
              <a:gd name="connsiteY1" fmla="*/ 0 h 3371850"/>
              <a:gd name="connsiteX2" fmla="*/ 8386762 w 8401050"/>
              <a:gd name="connsiteY2" fmla="*/ 457200 h 3371850"/>
              <a:gd name="connsiteX3" fmla="*/ 8401050 w 8401050"/>
              <a:gd name="connsiteY3" fmla="*/ 1400175 h 3371850"/>
              <a:gd name="connsiteX4" fmla="*/ 8001000 w 8401050"/>
              <a:gd name="connsiteY4" fmla="*/ 1743075 h 3371850"/>
              <a:gd name="connsiteX5" fmla="*/ 6115050 w 8401050"/>
              <a:gd name="connsiteY5" fmla="*/ 1728788 h 3371850"/>
              <a:gd name="connsiteX6" fmla="*/ 5686425 w 8401050"/>
              <a:gd name="connsiteY6" fmla="*/ 2071688 h 3371850"/>
              <a:gd name="connsiteX7" fmla="*/ 5700712 w 8401050"/>
              <a:gd name="connsiteY7" fmla="*/ 3071813 h 3371850"/>
              <a:gd name="connsiteX8" fmla="*/ 5329237 w 8401050"/>
              <a:gd name="connsiteY8" fmla="*/ 3371850 h 3371850"/>
              <a:gd name="connsiteX9" fmla="*/ 328612 w 8401050"/>
              <a:gd name="connsiteY9" fmla="*/ 3357563 h 3371850"/>
              <a:gd name="connsiteX10" fmla="*/ 0 w 8401050"/>
              <a:gd name="connsiteY10" fmla="*/ 3043238 h 3371850"/>
              <a:gd name="connsiteX11" fmla="*/ 0 w 8401050"/>
              <a:gd name="connsiteY11" fmla="*/ 414338 h 3371850"/>
              <a:gd name="connsiteX12" fmla="*/ 371475 w 8401050"/>
              <a:gd name="connsiteY12" fmla="*/ 28575 h 3371850"/>
              <a:gd name="connsiteX0" fmla="*/ 328613 w 8401050"/>
              <a:gd name="connsiteY0" fmla="*/ 14287 h 3371850"/>
              <a:gd name="connsiteX1" fmla="*/ 7972425 w 8401050"/>
              <a:gd name="connsiteY1" fmla="*/ 0 h 3371850"/>
              <a:gd name="connsiteX2" fmla="*/ 8386762 w 8401050"/>
              <a:gd name="connsiteY2" fmla="*/ 457200 h 3371850"/>
              <a:gd name="connsiteX3" fmla="*/ 8401050 w 8401050"/>
              <a:gd name="connsiteY3" fmla="*/ 1400175 h 3371850"/>
              <a:gd name="connsiteX4" fmla="*/ 8001000 w 8401050"/>
              <a:gd name="connsiteY4" fmla="*/ 1743075 h 3371850"/>
              <a:gd name="connsiteX5" fmla="*/ 6115050 w 8401050"/>
              <a:gd name="connsiteY5" fmla="*/ 1728788 h 3371850"/>
              <a:gd name="connsiteX6" fmla="*/ 5686425 w 8401050"/>
              <a:gd name="connsiteY6" fmla="*/ 2071688 h 3371850"/>
              <a:gd name="connsiteX7" fmla="*/ 5700712 w 8401050"/>
              <a:gd name="connsiteY7" fmla="*/ 3071813 h 3371850"/>
              <a:gd name="connsiteX8" fmla="*/ 5329237 w 8401050"/>
              <a:gd name="connsiteY8" fmla="*/ 3371850 h 3371850"/>
              <a:gd name="connsiteX9" fmla="*/ 328612 w 8401050"/>
              <a:gd name="connsiteY9" fmla="*/ 3357563 h 3371850"/>
              <a:gd name="connsiteX10" fmla="*/ 0 w 8401050"/>
              <a:gd name="connsiteY10" fmla="*/ 3043238 h 3371850"/>
              <a:gd name="connsiteX11" fmla="*/ 0 w 8401050"/>
              <a:gd name="connsiteY11" fmla="*/ 414338 h 3371850"/>
              <a:gd name="connsiteX12" fmla="*/ 371475 w 8401050"/>
              <a:gd name="connsiteY12" fmla="*/ 28575 h 3371850"/>
              <a:gd name="connsiteX0" fmla="*/ 328613 w 8401050"/>
              <a:gd name="connsiteY0" fmla="*/ 14287 h 3371850"/>
              <a:gd name="connsiteX1" fmla="*/ 7972425 w 8401050"/>
              <a:gd name="connsiteY1" fmla="*/ 0 h 3371850"/>
              <a:gd name="connsiteX2" fmla="*/ 8386762 w 8401050"/>
              <a:gd name="connsiteY2" fmla="*/ 457200 h 3371850"/>
              <a:gd name="connsiteX3" fmla="*/ 8401050 w 8401050"/>
              <a:gd name="connsiteY3" fmla="*/ 1400175 h 3371850"/>
              <a:gd name="connsiteX4" fmla="*/ 8001000 w 8401050"/>
              <a:gd name="connsiteY4" fmla="*/ 1743075 h 3371850"/>
              <a:gd name="connsiteX5" fmla="*/ 6115050 w 8401050"/>
              <a:gd name="connsiteY5" fmla="*/ 1728788 h 3371850"/>
              <a:gd name="connsiteX6" fmla="*/ 5686425 w 8401050"/>
              <a:gd name="connsiteY6" fmla="*/ 2071688 h 3371850"/>
              <a:gd name="connsiteX7" fmla="*/ 5700712 w 8401050"/>
              <a:gd name="connsiteY7" fmla="*/ 3071813 h 3371850"/>
              <a:gd name="connsiteX8" fmla="*/ 5329237 w 8401050"/>
              <a:gd name="connsiteY8" fmla="*/ 3371850 h 3371850"/>
              <a:gd name="connsiteX9" fmla="*/ 328612 w 8401050"/>
              <a:gd name="connsiteY9" fmla="*/ 3357563 h 3371850"/>
              <a:gd name="connsiteX10" fmla="*/ 0 w 8401050"/>
              <a:gd name="connsiteY10" fmla="*/ 3043238 h 3371850"/>
              <a:gd name="connsiteX11" fmla="*/ 0 w 8401050"/>
              <a:gd name="connsiteY11" fmla="*/ 414338 h 3371850"/>
              <a:gd name="connsiteX12" fmla="*/ 371475 w 8401050"/>
              <a:gd name="connsiteY12" fmla="*/ 28575 h 3371850"/>
              <a:gd name="connsiteX0" fmla="*/ 328613 w 8401050"/>
              <a:gd name="connsiteY0" fmla="*/ 14287 h 3371850"/>
              <a:gd name="connsiteX1" fmla="*/ 7972425 w 8401050"/>
              <a:gd name="connsiteY1" fmla="*/ 0 h 3371850"/>
              <a:gd name="connsiteX2" fmla="*/ 8386762 w 8401050"/>
              <a:gd name="connsiteY2" fmla="*/ 457200 h 3371850"/>
              <a:gd name="connsiteX3" fmla="*/ 8401050 w 8401050"/>
              <a:gd name="connsiteY3" fmla="*/ 1400175 h 3371850"/>
              <a:gd name="connsiteX4" fmla="*/ 8001000 w 8401050"/>
              <a:gd name="connsiteY4" fmla="*/ 1743075 h 3371850"/>
              <a:gd name="connsiteX5" fmla="*/ 6115050 w 8401050"/>
              <a:gd name="connsiteY5" fmla="*/ 1728788 h 3371850"/>
              <a:gd name="connsiteX6" fmla="*/ 5686425 w 8401050"/>
              <a:gd name="connsiteY6" fmla="*/ 2071688 h 3371850"/>
              <a:gd name="connsiteX7" fmla="*/ 5700712 w 8401050"/>
              <a:gd name="connsiteY7" fmla="*/ 3071813 h 3371850"/>
              <a:gd name="connsiteX8" fmla="*/ 5329237 w 8401050"/>
              <a:gd name="connsiteY8" fmla="*/ 3371850 h 3371850"/>
              <a:gd name="connsiteX9" fmla="*/ 328612 w 8401050"/>
              <a:gd name="connsiteY9" fmla="*/ 3357563 h 3371850"/>
              <a:gd name="connsiteX10" fmla="*/ 0 w 8401050"/>
              <a:gd name="connsiteY10" fmla="*/ 3043238 h 3371850"/>
              <a:gd name="connsiteX11" fmla="*/ 0 w 8401050"/>
              <a:gd name="connsiteY11" fmla="*/ 414338 h 3371850"/>
              <a:gd name="connsiteX12" fmla="*/ 371475 w 8401050"/>
              <a:gd name="connsiteY12" fmla="*/ 28575 h 3371850"/>
              <a:gd name="connsiteX0" fmla="*/ 328613 w 8401050"/>
              <a:gd name="connsiteY0" fmla="*/ 14287 h 3371850"/>
              <a:gd name="connsiteX1" fmla="*/ 7972425 w 8401050"/>
              <a:gd name="connsiteY1" fmla="*/ 0 h 3371850"/>
              <a:gd name="connsiteX2" fmla="*/ 8386762 w 8401050"/>
              <a:gd name="connsiteY2" fmla="*/ 457200 h 3371850"/>
              <a:gd name="connsiteX3" fmla="*/ 8401050 w 8401050"/>
              <a:gd name="connsiteY3" fmla="*/ 1400175 h 3371850"/>
              <a:gd name="connsiteX4" fmla="*/ 8001000 w 8401050"/>
              <a:gd name="connsiteY4" fmla="*/ 1743075 h 3371850"/>
              <a:gd name="connsiteX5" fmla="*/ 6115050 w 8401050"/>
              <a:gd name="connsiteY5" fmla="*/ 1728788 h 3371850"/>
              <a:gd name="connsiteX6" fmla="*/ 5686425 w 8401050"/>
              <a:gd name="connsiteY6" fmla="*/ 2071688 h 3371850"/>
              <a:gd name="connsiteX7" fmla="*/ 5700712 w 8401050"/>
              <a:gd name="connsiteY7" fmla="*/ 3071813 h 3371850"/>
              <a:gd name="connsiteX8" fmla="*/ 5329237 w 8401050"/>
              <a:gd name="connsiteY8" fmla="*/ 3371850 h 3371850"/>
              <a:gd name="connsiteX9" fmla="*/ 328612 w 8401050"/>
              <a:gd name="connsiteY9" fmla="*/ 3357563 h 3371850"/>
              <a:gd name="connsiteX10" fmla="*/ 0 w 8401050"/>
              <a:gd name="connsiteY10" fmla="*/ 3043238 h 3371850"/>
              <a:gd name="connsiteX11" fmla="*/ 0 w 8401050"/>
              <a:gd name="connsiteY11" fmla="*/ 414338 h 3371850"/>
              <a:gd name="connsiteX12" fmla="*/ 371475 w 8401050"/>
              <a:gd name="connsiteY12" fmla="*/ 28575 h 3371850"/>
              <a:gd name="connsiteX0" fmla="*/ 328613 w 8401050"/>
              <a:gd name="connsiteY0" fmla="*/ 14287 h 3371850"/>
              <a:gd name="connsiteX1" fmla="*/ 7972425 w 8401050"/>
              <a:gd name="connsiteY1" fmla="*/ 0 h 3371850"/>
              <a:gd name="connsiteX2" fmla="*/ 8386762 w 8401050"/>
              <a:gd name="connsiteY2" fmla="*/ 457200 h 3371850"/>
              <a:gd name="connsiteX3" fmla="*/ 8401050 w 8401050"/>
              <a:gd name="connsiteY3" fmla="*/ 1400175 h 3371850"/>
              <a:gd name="connsiteX4" fmla="*/ 8001000 w 8401050"/>
              <a:gd name="connsiteY4" fmla="*/ 1743075 h 3371850"/>
              <a:gd name="connsiteX5" fmla="*/ 6115050 w 8401050"/>
              <a:gd name="connsiteY5" fmla="*/ 1728788 h 3371850"/>
              <a:gd name="connsiteX6" fmla="*/ 5686425 w 8401050"/>
              <a:gd name="connsiteY6" fmla="*/ 2071688 h 3371850"/>
              <a:gd name="connsiteX7" fmla="*/ 5700712 w 8401050"/>
              <a:gd name="connsiteY7" fmla="*/ 3071813 h 3371850"/>
              <a:gd name="connsiteX8" fmla="*/ 5329237 w 8401050"/>
              <a:gd name="connsiteY8" fmla="*/ 3371850 h 3371850"/>
              <a:gd name="connsiteX9" fmla="*/ 328612 w 8401050"/>
              <a:gd name="connsiteY9" fmla="*/ 3357563 h 3371850"/>
              <a:gd name="connsiteX10" fmla="*/ 0 w 8401050"/>
              <a:gd name="connsiteY10" fmla="*/ 3043238 h 3371850"/>
              <a:gd name="connsiteX11" fmla="*/ 0 w 8401050"/>
              <a:gd name="connsiteY11" fmla="*/ 414338 h 3371850"/>
              <a:gd name="connsiteX12" fmla="*/ 371475 w 8401050"/>
              <a:gd name="connsiteY12" fmla="*/ 28575 h 3371850"/>
              <a:gd name="connsiteX0" fmla="*/ 328613 w 8401050"/>
              <a:gd name="connsiteY0" fmla="*/ 14287 h 3371850"/>
              <a:gd name="connsiteX1" fmla="*/ 7972425 w 8401050"/>
              <a:gd name="connsiteY1" fmla="*/ 0 h 3371850"/>
              <a:gd name="connsiteX2" fmla="*/ 8386762 w 8401050"/>
              <a:gd name="connsiteY2" fmla="*/ 457200 h 3371850"/>
              <a:gd name="connsiteX3" fmla="*/ 8401050 w 8401050"/>
              <a:gd name="connsiteY3" fmla="*/ 1400175 h 3371850"/>
              <a:gd name="connsiteX4" fmla="*/ 8001000 w 8401050"/>
              <a:gd name="connsiteY4" fmla="*/ 1743075 h 3371850"/>
              <a:gd name="connsiteX5" fmla="*/ 6115050 w 8401050"/>
              <a:gd name="connsiteY5" fmla="*/ 1728788 h 3371850"/>
              <a:gd name="connsiteX6" fmla="*/ 5686425 w 8401050"/>
              <a:gd name="connsiteY6" fmla="*/ 2071688 h 3371850"/>
              <a:gd name="connsiteX7" fmla="*/ 5700712 w 8401050"/>
              <a:gd name="connsiteY7" fmla="*/ 3071813 h 3371850"/>
              <a:gd name="connsiteX8" fmla="*/ 5329237 w 8401050"/>
              <a:gd name="connsiteY8" fmla="*/ 3371850 h 3371850"/>
              <a:gd name="connsiteX9" fmla="*/ 328612 w 8401050"/>
              <a:gd name="connsiteY9" fmla="*/ 3357563 h 3371850"/>
              <a:gd name="connsiteX10" fmla="*/ 0 w 8401050"/>
              <a:gd name="connsiteY10" fmla="*/ 3043238 h 3371850"/>
              <a:gd name="connsiteX11" fmla="*/ 0 w 8401050"/>
              <a:gd name="connsiteY11" fmla="*/ 414338 h 3371850"/>
              <a:gd name="connsiteX12" fmla="*/ 371475 w 8401050"/>
              <a:gd name="connsiteY12" fmla="*/ 28575 h 3371850"/>
              <a:gd name="connsiteX0" fmla="*/ 328613 w 8401050"/>
              <a:gd name="connsiteY0" fmla="*/ 14287 h 3371850"/>
              <a:gd name="connsiteX1" fmla="*/ 7972425 w 8401050"/>
              <a:gd name="connsiteY1" fmla="*/ 0 h 3371850"/>
              <a:gd name="connsiteX2" fmla="*/ 8386762 w 8401050"/>
              <a:gd name="connsiteY2" fmla="*/ 457200 h 3371850"/>
              <a:gd name="connsiteX3" fmla="*/ 8401050 w 8401050"/>
              <a:gd name="connsiteY3" fmla="*/ 1400175 h 3371850"/>
              <a:gd name="connsiteX4" fmla="*/ 8001000 w 8401050"/>
              <a:gd name="connsiteY4" fmla="*/ 1743075 h 3371850"/>
              <a:gd name="connsiteX5" fmla="*/ 6115050 w 8401050"/>
              <a:gd name="connsiteY5" fmla="*/ 1728788 h 3371850"/>
              <a:gd name="connsiteX6" fmla="*/ 5686425 w 8401050"/>
              <a:gd name="connsiteY6" fmla="*/ 2071688 h 3371850"/>
              <a:gd name="connsiteX7" fmla="*/ 5700712 w 8401050"/>
              <a:gd name="connsiteY7" fmla="*/ 3071813 h 3371850"/>
              <a:gd name="connsiteX8" fmla="*/ 5329237 w 8401050"/>
              <a:gd name="connsiteY8" fmla="*/ 3371850 h 3371850"/>
              <a:gd name="connsiteX9" fmla="*/ 328612 w 8401050"/>
              <a:gd name="connsiteY9" fmla="*/ 3357563 h 3371850"/>
              <a:gd name="connsiteX10" fmla="*/ 0 w 8401050"/>
              <a:gd name="connsiteY10" fmla="*/ 3043238 h 3371850"/>
              <a:gd name="connsiteX11" fmla="*/ 0 w 8401050"/>
              <a:gd name="connsiteY11" fmla="*/ 414338 h 3371850"/>
              <a:gd name="connsiteX12" fmla="*/ 371475 w 8401050"/>
              <a:gd name="connsiteY12" fmla="*/ 28575 h 3371850"/>
              <a:gd name="connsiteX0" fmla="*/ 328613 w 8401050"/>
              <a:gd name="connsiteY0" fmla="*/ 14287 h 3371850"/>
              <a:gd name="connsiteX1" fmla="*/ 7972425 w 8401050"/>
              <a:gd name="connsiteY1" fmla="*/ 0 h 3371850"/>
              <a:gd name="connsiteX2" fmla="*/ 8386762 w 8401050"/>
              <a:gd name="connsiteY2" fmla="*/ 457200 h 3371850"/>
              <a:gd name="connsiteX3" fmla="*/ 8401050 w 8401050"/>
              <a:gd name="connsiteY3" fmla="*/ 1400175 h 3371850"/>
              <a:gd name="connsiteX4" fmla="*/ 8001000 w 8401050"/>
              <a:gd name="connsiteY4" fmla="*/ 1743075 h 3371850"/>
              <a:gd name="connsiteX5" fmla="*/ 6115050 w 8401050"/>
              <a:gd name="connsiteY5" fmla="*/ 1728788 h 3371850"/>
              <a:gd name="connsiteX6" fmla="*/ 5686425 w 8401050"/>
              <a:gd name="connsiteY6" fmla="*/ 2071688 h 3371850"/>
              <a:gd name="connsiteX7" fmla="*/ 5700712 w 8401050"/>
              <a:gd name="connsiteY7" fmla="*/ 3071813 h 3371850"/>
              <a:gd name="connsiteX8" fmla="*/ 5329237 w 8401050"/>
              <a:gd name="connsiteY8" fmla="*/ 3371850 h 3371850"/>
              <a:gd name="connsiteX9" fmla="*/ 328612 w 8401050"/>
              <a:gd name="connsiteY9" fmla="*/ 3357563 h 3371850"/>
              <a:gd name="connsiteX10" fmla="*/ 0 w 8401050"/>
              <a:gd name="connsiteY10" fmla="*/ 3043238 h 3371850"/>
              <a:gd name="connsiteX11" fmla="*/ 0 w 8401050"/>
              <a:gd name="connsiteY11" fmla="*/ 414338 h 3371850"/>
              <a:gd name="connsiteX12" fmla="*/ 371475 w 8401050"/>
              <a:gd name="connsiteY12" fmla="*/ 28575 h 3371850"/>
              <a:gd name="connsiteX0" fmla="*/ 328613 w 8401050"/>
              <a:gd name="connsiteY0" fmla="*/ 14287 h 3371850"/>
              <a:gd name="connsiteX1" fmla="*/ 7972425 w 8401050"/>
              <a:gd name="connsiteY1" fmla="*/ 0 h 3371850"/>
              <a:gd name="connsiteX2" fmla="*/ 8386762 w 8401050"/>
              <a:gd name="connsiteY2" fmla="*/ 457200 h 3371850"/>
              <a:gd name="connsiteX3" fmla="*/ 8401050 w 8401050"/>
              <a:gd name="connsiteY3" fmla="*/ 1400175 h 3371850"/>
              <a:gd name="connsiteX4" fmla="*/ 8001000 w 8401050"/>
              <a:gd name="connsiteY4" fmla="*/ 1743075 h 3371850"/>
              <a:gd name="connsiteX5" fmla="*/ 6115050 w 8401050"/>
              <a:gd name="connsiteY5" fmla="*/ 1728788 h 3371850"/>
              <a:gd name="connsiteX6" fmla="*/ 5686425 w 8401050"/>
              <a:gd name="connsiteY6" fmla="*/ 2071688 h 3371850"/>
              <a:gd name="connsiteX7" fmla="*/ 5700712 w 8401050"/>
              <a:gd name="connsiteY7" fmla="*/ 3071813 h 3371850"/>
              <a:gd name="connsiteX8" fmla="*/ 5329237 w 8401050"/>
              <a:gd name="connsiteY8" fmla="*/ 3371850 h 3371850"/>
              <a:gd name="connsiteX9" fmla="*/ 328612 w 8401050"/>
              <a:gd name="connsiteY9" fmla="*/ 3357563 h 3371850"/>
              <a:gd name="connsiteX10" fmla="*/ 0 w 8401050"/>
              <a:gd name="connsiteY10" fmla="*/ 3043238 h 3371850"/>
              <a:gd name="connsiteX11" fmla="*/ 0 w 8401050"/>
              <a:gd name="connsiteY11" fmla="*/ 414338 h 3371850"/>
              <a:gd name="connsiteX12" fmla="*/ 371475 w 8401050"/>
              <a:gd name="connsiteY12" fmla="*/ 28575 h 3371850"/>
              <a:gd name="connsiteX0" fmla="*/ 328613 w 8401050"/>
              <a:gd name="connsiteY0" fmla="*/ 14287 h 3371850"/>
              <a:gd name="connsiteX1" fmla="*/ 7972425 w 8401050"/>
              <a:gd name="connsiteY1" fmla="*/ 0 h 3371850"/>
              <a:gd name="connsiteX2" fmla="*/ 8386762 w 8401050"/>
              <a:gd name="connsiteY2" fmla="*/ 457200 h 3371850"/>
              <a:gd name="connsiteX3" fmla="*/ 8401050 w 8401050"/>
              <a:gd name="connsiteY3" fmla="*/ 1400175 h 3371850"/>
              <a:gd name="connsiteX4" fmla="*/ 8001000 w 8401050"/>
              <a:gd name="connsiteY4" fmla="*/ 1743075 h 3371850"/>
              <a:gd name="connsiteX5" fmla="*/ 6115050 w 8401050"/>
              <a:gd name="connsiteY5" fmla="*/ 1728788 h 3371850"/>
              <a:gd name="connsiteX6" fmla="*/ 5686425 w 8401050"/>
              <a:gd name="connsiteY6" fmla="*/ 2071688 h 3371850"/>
              <a:gd name="connsiteX7" fmla="*/ 5700712 w 8401050"/>
              <a:gd name="connsiteY7" fmla="*/ 3071813 h 3371850"/>
              <a:gd name="connsiteX8" fmla="*/ 5329237 w 8401050"/>
              <a:gd name="connsiteY8" fmla="*/ 3371850 h 3371850"/>
              <a:gd name="connsiteX9" fmla="*/ 328612 w 8401050"/>
              <a:gd name="connsiteY9" fmla="*/ 3357563 h 3371850"/>
              <a:gd name="connsiteX10" fmla="*/ 0 w 8401050"/>
              <a:gd name="connsiteY10" fmla="*/ 3043238 h 3371850"/>
              <a:gd name="connsiteX11" fmla="*/ 0 w 8401050"/>
              <a:gd name="connsiteY11" fmla="*/ 414338 h 3371850"/>
              <a:gd name="connsiteX12" fmla="*/ 371475 w 8401050"/>
              <a:gd name="connsiteY12" fmla="*/ 28575 h 3371850"/>
              <a:gd name="connsiteX0" fmla="*/ 328613 w 8401050"/>
              <a:gd name="connsiteY0" fmla="*/ 14287 h 3371850"/>
              <a:gd name="connsiteX1" fmla="*/ 7972425 w 8401050"/>
              <a:gd name="connsiteY1" fmla="*/ 0 h 3371850"/>
              <a:gd name="connsiteX2" fmla="*/ 8386762 w 8401050"/>
              <a:gd name="connsiteY2" fmla="*/ 457200 h 3371850"/>
              <a:gd name="connsiteX3" fmla="*/ 8401050 w 8401050"/>
              <a:gd name="connsiteY3" fmla="*/ 1400175 h 3371850"/>
              <a:gd name="connsiteX4" fmla="*/ 8001000 w 8401050"/>
              <a:gd name="connsiteY4" fmla="*/ 1743075 h 3371850"/>
              <a:gd name="connsiteX5" fmla="*/ 6115050 w 8401050"/>
              <a:gd name="connsiteY5" fmla="*/ 1728788 h 3371850"/>
              <a:gd name="connsiteX6" fmla="*/ 5686425 w 8401050"/>
              <a:gd name="connsiteY6" fmla="*/ 2071688 h 3371850"/>
              <a:gd name="connsiteX7" fmla="*/ 5700712 w 8401050"/>
              <a:gd name="connsiteY7" fmla="*/ 3071813 h 3371850"/>
              <a:gd name="connsiteX8" fmla="*/ 5329237 w 8401050"/>
              <a:gd name="connsiteY8" fmla="*/ 3371850 h 3371850"/>
              <a:gd name="connsiteX9" fmla="*/ 328612 w 8401050"/>
              <a:gd name="connsiteY9" fmla="*/ 3357563 h 3371850"/>
              <a:gd name="connsiteX10" fmla="*/ 0 w 8401050"/>
              <a:gd name="connsiteY10" fmla="*/ 3043238 h 3371850"/>
              <a:gd name="connsiteX11" fmla="*/ 0 w 8401050"/>
              <a:gd name="connsiteY11" fmla="*/ 414338 h 3371850"/>
              <a:gd name="connsiteX12" fmla="*/ 371475 w 8401050"/>
              <a:gd name="connsiteY12" fmla="*/ 28575 h 3371850"/>
              <a:gd name="connsiteX0" fmla="*/ 385763 w 8401050"/>
              <a:gd name="connsiteY0" fmla="*/ 14287 h 3371850"/>
              <a:gd name="connsiteX1" fmla="*/ 7972425 w 8401050"/>
              <a:gd name="connsiteY1" fmla="*/ 0 h 3371850"/>
              <a:gd name="connsiteX2" fmla="*/ 8386762 w 8401050"/>
              <a:gd name="connsiteY2" fmla="*/ 457200 h 3371850"/>
              <a:gd name="connsiteX3" fmla="*/ 8401050 w 8401050"/>
              <a:gd name="connsiteY3" fmla="*/ 1400175 h 3371850"/>
              <a:gd name="connsiteX4" fmla="*/ 8001000 w 8401050"/>
              <a:gd name="connsiteY4" fmla="*/ 1743075 h 3371850"/>
              <a:gd name="connsiteX5" fmla="*/ 6115050 w 8401050"/>
              <a:gd name="connsiteY5" fmla="*/ 1728788 h 3371850"/>
              <a:gd name="connsiteX6" fmla="*/ 5686425 w 8401050"/>
              <a:gd name="connsiteY6" fmla="*/ 2071688 h 3371850"/>
              <a:gd name="connsiteX7" fmla="*/ 5700712 w 8401050"/>
              <a:gd name="connsiteY7" fmla="*/ 3071813 h 3371850"/>
              <a:gd name="connsiteX8" fmla="*/ 5329237 w 8401050"/>
              <a:gd name="connsiteY8" fmla="*/ 3371850 h 3371850"/>
              <a:gd name="connsiteX9" fmla="*/ 328612 w 8401050"/>
              <a:gd name="connsiteY9" fmla="*/ 3357563 h 3371850"/>
              <a:gd name="connsiteX10" fmla="*/ 0 w 8401050"/>
              <a:gd name="connsiteY10" fmla="*/ 3043238 h 3371850"/>
              <a:gd name="connsiteX11" fmla="*/ 0 w 8401050"/>
              <a:gd name="connsiteY11" fmla="*/ 414338 h 3371850"/>
              <a:gd name="connsiteX12" fmla="*/ 371475 w 8401050"/>
              <a:gd name="connsiteY12" fmla="*/ 28575 h 3371850"/>
              <a:gd name="connsiteX0" fmla="*/ 385763 w 8401050"/>
              <a:gd name="connsiteY0" fmla="*/ 14287 h 3371850"/>
              <a:gd name="connsiteX1" fmla="*/ 7972425 w 8401050"/>
              <a:gd name="connsiteY1" fmla="*/ 0 h 3371850"/>
              <a:gd name="connsiteX2" fmla="*/ 8386762 w 8401050"/>
              <a:gd name="connsiteY2" fmla="*/ 457200 h 3371850"/>
              <a:gd name="connsiteX3" fmla="*/ 8401050 w 8401050"/>
              <a:gd name="connsiteY3" fmla="*/ 1400175 h 3371850"/>
              <a:gd name="connsiteX4" fmla="*/ 8001000 w 8401050"/>
              <a:gd name="connsiteY4" fmla="*/ 1743075 h 3371850"/>
              <a:gd name="connsiteX5" fmla="*/ 6115050 w 8401050"/>
              <a:gd name="connsiteY5" fmla="*/ 1728788 h 3371850"/>
              <a:gd name="connsiteX6" fmla="*/ 5686425 w 8401050"/>
              <a:gd name="connsiteY6" fmla="*/ 2071688 h 3371850"/>
              <a:gd name="connsiteX7" fmla="*/ 5700712 w 8401050"/>
              <a:gd name="connsiteY7" fmla="*/ 3071813 h 3371850"/>
              <a:gd name="connsiteX8" fmla="*/ 5329237 w 8401050"/>
              <a:gd name="connsiteY8" fmla="*/ 3371850 h 3371850"/>
              <a:gd name="connsiteX9" fmla="*/ 328612 w 8401050"/>
              <a:gd name="connsiteY9" fmla="*/ 3357563 h 3371850"/>
              <a:gd name="connsiteX10" fmla="*/ 0 w 8401050"/>
              <a:gd name="connsiteY10" fmla="*/ 3043238 h 3371850"/>
              <a:gd name="connsiteX11" fmla="*/ 0 w 8401050"/>
              <a:gd name="connsiteY11" fmla="*/ 414338 h 3371850"/>
              <a:gd name="connsiteX12" fmla="*/ 386715 w 8401050"/>
              <a:gd name="connsiteY12" fmla="*/ 13335 h 3371850"/>
              <a:gd name="connsiteX0" fmla="*/ 385763 w 8401050"/>
              <a:gd name="connsiteY0" fmla="*/ 14287 h 3371850"/>
              <a:gd name="connsiteX1" fmla="*/ 7972425 w 8401050"/>
              <a:gd name="connsiteY1" fmla="*/ 0 h 3371850"/>
              <a:gd name="connsiteX2" fmla="*/ 8386762 w 8401050"/>
              <a:gd name="connsiteY2" fmla="*/ 457200 h 3371850"/>
              <a:gd name="connsiteX3" fmla="*/ 8401050 w 8401050"/>
              <a:gd name="connsiteY3" fmla="*/ 1400175 h 3371850"/>
              <a:gd name="connsiteX4" fmla="*/ 8001000 w 8401050"/>
              <a:gd name="connsiteY4" fmla="*/ 1743075 h 3371850"/>
              <a:gd name="connsiteX5" fmla="*/ 6115050 w 8401050"/>
              <a:gd name="connsiteY5" fmla="*/ 1728788 h 3371850"/>
              <a:gd name="connsiteX6" fmla="*/ 5686425 w 8401050"/>
              <a:gd name="connsiteY6" fmla="*/ 2071688 h 3371850"/>
              <a:gd name="connsiteX7" fmla="*/ 5700712 w 8401050"/>
              <a:gd name="connsiteY7" fmla="*/ 3071813 h 3371850"/>
              <a:gd name="connsiteX8" fmla="*/ 5329237 w 8401050"/>
              <a:gd name="connsiteY8" fmla="*/ 3371850 h 3371850"/>
              <a:gd name="connsiteX9" fmla="*/ 328612 w 8401050"/>
              <a:gd name="connsiteY9" fmla="*/ 3357563 h 3371850"/>
              <a:gd name="connsiteX10" fmla="*/ 0 w 8401050"/>
              <a:gd name="connsiteY10" fmla="*/ 3043238 h 3371850"/>
              <a:gd name="connsiteX11" fmla="*/ 0 w 8401050"/>
              <a:gd name="connsiteY11" fmla="*/ 414338 h 3371850"/>
              <a:gd name="connsiteX12" fmla="*/ 386715 w 8401050"/>
              <a:gd name="connsiteY12" fmla="*/ 13335 h 3371850"/>
              <a:gd name="connsiteX0" fmla="*/ 385763 w 8401050"/>
              <a:gd name="connsiteY0" fmla="*/ 14287 h 3371850"/>
              <a:gd name="connsiteX1" fmla="*/ 7972425 w 8401050"/>
              <a:gd name="connsiteY1" fmla="*/ 0 h 3371850"/>
              <a:gd name="connsiteX2" fmla="*/ 8386762 w 8401050"/>
              <a:gd name="connsiteY2" fmla="*/ 457200 h 3371850"/>
              <a:gd name="connsiteX3" fmla="*/ 8401050 w 8401050"/>
              <a:gd name="connsiteY3" fmla="*/ 1400175 h 3371850"/>
              <a:gd name="connsiteX4" fmla="*/ 8001000 w 8401050"/>
              <a:gd name="connsiteY4" fmla="*/ 1743075 h 3371850"/>
              <a:gd name="connsiteX5" fmla="*/ 6115050 w 8401050"/>
              <a:gd name="connsiteY5" fmla="*/ 1728788 h 3371850"/>
              <a:gd name="connsiteX6" fmla="*/ 5686425 w 8401050"/>
              <a:gd name="connsiteY6" fmla="*/ 2071688 h 3371850"/>
              <a:gd name="connsiteX7" fmla="*/ 5700712 w 8401050"/>
              <a:gd name="connsiteY7" fmla="*/ 3071813 h 3371850"/>
              <a:gd name="connsiteX8" fmla="*/ 5329237 w 8401050"/>
              <a:gd name="connsiteY8" fmla="*/ 3371850 h 3371850"/>
              <a:gd name="connsiteX9" fmla="*/ 328612 w 8401050"/>
              <a:gd name="connsiteY9" fmla="*/ 3357563 h 3371850"/>
              <a:gd name="connsiteX10" fmla="*/ 0 w 8401050"/>
              <a:gd name="connsiteY10" fmla="*/ 3043238 h 3371850"/>
              <a:gd name="connsiteX11" fmla="*/ 0 w 8401050"/>
              <a:gd name="connsiteY11" fmla="*/ 414338 h 3371850"/>
              <a:gd name="connsiteX12" fmla="*/ 386715 w 8401050"/>
              <a:gd name="connsiteY12" fmla="*/ 13335 h 3371850"/>
              <a:gd name="connsiteX0" fmla="*/ 385763 w 8401050"/>
              <a:gd name="connsiteY0" fmla="*/ 14287 h 3371850"/>
              <a:gd name="connsiteX1" fmla="*/ 7972425 w 8401050"/>
              <a:gd name="connsiteY1" fmla="*/ 0 h 3371850"/>
              <a:gd name="connsiteX2" fmla="*/ 8386762 w 8401050"/>
              <a:gd name="connsiteY2" fmla="*/ 457200 h 3371850"/>
              <a:gd name="connsiteX3" fmla="*/ 8401050 w 8401050"/>
              <a:gd name="connsiteY3" fmla="*/ 1400175 h 3371850"/>
              <a:gd name="connsiteX4" fmla="*/ 8001000 w 8401050"/>
              <a:gd name="connsiteY4" fmla="*/ 1743075 h 3371850"/>
              <a:gd name="connsiteX5" fmla="*/ 6115050 w 8401050"/>
              <a:gd name="connsiteY5" fmla="*/ 1728788 h 3371850"/>
              <a:gd name="connsiteX6" fmla="*/ 5686425 w 8401050"/>
              <a:gd name="connsiteY6" fmla="*/ 2071688 h 3371850"/>
              <a:gd name="connsiteX7" fmla="*/ 5700712 w 8401050"/>
              <a:gd name="connsiteY7" fmla="*/ 3071813 h 3371850"/>
              <a:gd name="connsiteX8" fmla="*/ 5329237 w 8401050"/>
              <a:gd name="connsiteY8" fmla="*/ 3371850 h 3371850"/>
              <a:gd name="connsiteX9" fmla="*/ 328612 w 8401050"/>
              <a:gd name="connsiteY9" fmla="*/ 3357563 h 3371850"/>
              <a:gd name="connsiteX10" fmla="*/ 0 w 8401050"/>
              <a:gd name="connsiteY10" fmla="*/ 3043238 h 3371850"/>
              <a:gd name="connsiteX11" fmla="*/ 0 w 8401050"/>
              <a:gd name="connsiteY11" fmla="*/ 414338 h 3371850"/>
              <a:gd name="connsiteX12" fmla="*/ 386715 w 8401050"/>
              <a:gd name="connsiteY12" fmla="*/ 13335 h 3371850"/>
              <a:gd name="connsiteX0" fmla="*/ 385763 w 8401050"/>
              <a:gd name="connsiteY0" fmla="*/ 14287 h 3371850"/>
              <a:gd name="connsiteX1" fmla="*/ 7972425 w 8401050"/>
              <a:gd name="connsiteY1" fmla="*/ 0 h 3371850"/>
              <a:gd name="connsiteX2" fmla="*/ 8386762 w 8401050"/>
              <a:gd name="connsiteY2" fmla="*/ 457200 h 3371850"/>
              <a:gd name="connsiteX3" fmla="*/ 8401050 w 8401050"/>
              <a:gd name="connsiteY3" fmla="*/ 1400175 h 3371850"/>
              <a:gd name="connsiteX4" fmla="*/ 8001000 w 8401050"/>
              <a:gd name="connsiteY4" fmla="*/ 1743075 h 3371850"/>
              <a:gd name="connsiteX5" fmla="*/ 6115050 w 8401050"/>
              <a:gd name="connsiteY5" fmla="*/ 1728788 h 3371850"/>
              <a:gd name="connsiteX6" fmla="*/ 5686425 w 8401050"/>
              <a:gd name="connsiteY6" fmla="*/ 2071688 h 3371850"/>
              <a:gd name="connsiteX7" fmla="*/ 5700712 w 8401050"/>
              <a:gd name="connsiteY7" fmla="*/ 3071813 h 3371850"/>
              <a:gd name="connsiteX8" fmla="*/ 5329237 w 8401050"/>
              <a:gd name="connsiteY8" fmla="*/ 3371850 h 3371850"/>
              <a:gd name="connsiteX9" fmla="*/ 328612 w 8401050"/>
              <a:gd name="connsiteY9" fmla="*/ 3357563 h 3371850"/>
              <a:gd name="connsiteX10" fmla="*/ 0 w 8401050"/>
              <a:gd name="connsiteY10" fmla="*/ 3043238 h 3371850"/>
              <a:gd name="connsiteX11" fmla="*/ 0 w 8401050"/>
              <a:gd name="connsiteY11" fmla="*/ 414338 h 3371850"/>
              <a:gd name="connsiteX12" fmla="*/ 386715 w 8401050"/>
              <a:gd name="connsiteY12" fmla="*/ 13335 h 3371850"/>
              <a:gd name="connsiteX0" fmla="*/ 385763 w 8401050"/>
              <a:gd name="connsiteY0" fmla="*/ 14287 h 3371946"/>
              <a:gd name="connsiteX1" fmla="*/ 7972425 w 8401050"/>
              <a:gd name="connsiteY1" fmla="*/ 0 h 3371946"/>
              <a:gd name="connsiteX2" fmla="*/ 8386762 w 8401050"/>
              <a:gd name="connsiteY2" fmla="*/ 457200 h 3371946"/>
              <a:gd name="connsiteX3" fmla="*/ 8401050 w 8401050"/>
              <a:gd name="connsiteY3" fmla="*/ 1400175 h 3371946"/>
              <a:gd name="connsiteX4" fmla="*/ 8001000 w 8401050"/>
              <a:gd name="connsiteY4" fmla="*/ 1743075 h 3371946"/>
              <a:gd name="connsiteX5" fmla="*/ 6115050 w 8401050"/>
              <a:gd name="connsiteY5" fmla="*/ 1728788 h 3371946"/>
              <a:gd name="connsiteX6" fmla="*/ 5686425 w 8401050"/>
              <a:gd name="connsiteY6" fmla="*/ 2071688 h 3371946"/>
              <a:gd name="connsiteX7" fmla="*/ 5700712 w 8401050"/>
              <a:gd name="connsiteY7" fmla="*/ 3071813 h 3371946"/>
              <a:gd name="connsiteX8" fmla="*/ 5329237 w 8401050"/>
              <a:gd name="connsiteY8" fmla="*/ 3371850 h 3371946"/>
              <a:gd name="connsiteX9" fmla="*/ 328612 w 8401050"/>
              <a:gd name="connsiteY9" fmla="*/ 3357563 h 3371946"/>
              <a:gd name="connsiteX10" fmla="*/ 0 w 8401050"/>
              <a:gd name="connsiteY10" fmla="*/ 3043238 h 3371946"/>
              <a:gd name="connsiteX11" fmla="*/ 0 w 8401050"/>
              <a:gd name="connsiteY11" fmla="*/ 414338 h 3371946"/>
              <a:gd name="connsiteX12" fmla="*/ 386715 w 8401050"/>
              <a:gd name="connsiteY12" fmla="*/ 13335 h 3371946"/>
              <a:gd name="connsiteX0" fmla="*/ 385763 w 8401050"/>
              <a:gd name="connsiteY0" fmla="*/ 14287 h 3371924"/>
              <a:gd name="connsiteX1" fmla="*/ 7972425 w 8401050"/>
              <a:gd name="connsiteY1" fmla="*/ 0 h 3371924"/>
              <a:gd name="connsiteX2" fmla="*/ 8386762 w 8401050"/>
              <a:gd name="connsiteY2" fmla="*/ 457200 h 3371924"/>
              <a:gd name="connsiteX3" fmla="*/ 8401050 w 8401050"/>
              <a:gd name="connsiteY3" fmla="*/ 1400175 h 3371924"/>
              <a:gd name="connsiteX4" fmla="*/ 8001000 w 8401050"/>
              <a:gd name="connsiteY4" fmla="*/ 1743075 h 3371924"/>
              <a:gd name="connsiteX5" fmla="*/ 6115050 w 8401050"/>
              <a:gd name="connsiteY5" fmla="*/ 1728788 h 3371924"/>
              <a:gd name="connsiteX6" fmla="*/ 5686425 w 8401050"/>
              <a:gd name="connsiteY6" fmla="*/ 2071688 h 3371924"/>
              <a:gd name="connsiteX7" fmla="*/ 5700712 w 8401050"/>
              <a:gd name="connsiteY7" fmla="*/ 3071813 h 3371924"/>
              <a:gd name="connsiteX8" fmla="*/ 5329237 w 8401050"/>
              <a:gd name="connsiteY8" fmla="*/ 3371850 h 3371924"/>
              <a:gd name="connsiteX9" fmla="*/ 328612 w 8401050"/>
              <a:gd name="connsiteY9" fmla="*/ 3357563 h 3371924"/>
              <a:gd name="connsiteX10" fmla="*/ 0 w 8401050"/>
              <a:gd name="connsiteY10" fmla="*/ 3043238 h 3371924"/>
              <a:gd name="connsiteX11" fmla="*/ 0 w 8401050"/>
              <a:gd name="connsiteY11" fmla="*/ 414338 h 3371924"/>
              <a:gd name="connsiteX12" fmla="*/ 386715 w 8401050"/>
              <a:gd name="connsiteY12" fmla="*/ 13335 h 3371924"/>
              <a:gd name="connsiteX0" fmla="*/ 385763 w 8401050"/>
              <a:gd name="connsiteY0" fmla="*/ 14287 h 3371924"/>
              <a:gd name="connsiteX1" fmla="*/ 7972425 w 8401050"/>
              <a:gd name="connsiteY1" fmla="*/ 0 h 3371924"/>
              <a:gd name="connsiteX2" fmla="*/ 8386762 w 8401050"/>
              <a:gd name="connsiteY2" fmla="*/ 457200 h 3371924"/>
              <a:gd name="connsiteX3" fmla="*/ 8401050 w 8401050"/>
              <a:gd name="connsiteY3" fmla="*/ 1400175 h 3371924"/>
              <a:gd name="connsiteX4" fmla="*/ 8001000 w 8401050"/>
              <a:gd name="connsiteY4" fmla="*/ 1743075 h 3371924"/>
              <a:gd name="connsiteX5" fmla="*/ 6115050 w 8401050"/>
              <a:gd name="connsiteY5" fmla="*/ 1728788 h 3371924"/>
              <a:gd name="connsiteX6" fmla="*/ 5686425 w 8401050"/>
              <a:gd name="connsiteY6" fmla="*/ 2071688 h 3371924"/>
              <a:gd name="connsiteX7" fmla="*/ 5700712 w 8401050"/>
              <a:gd name="connsiteY7" fmla="*/ 3071813 h 3371924"/>
              <a:gd name="connsiteX8" fmla="*/ 5329237 w 8401050"/>
              <a:gd name="connsiteY8" fmla="*/ 3371850 h 3371924"/>
              <a:gd name="connsiteX9" fmla="*/ 328612 w 8401050"/>
              <a:gd name="connsiteY9" fmla="*/ 3357563 h 3371924"/>
              <a:gd name="connsiteX10" fmla="*/ 0 w 8401050"/>
              <a:gd name="connsiteY10" fmla="*/ 3043238 h 3371924"/>
              <a:gd name="connsiteX11" fmla="*/ 0 w 8401050"/>
              <a:gd name="connsiteY11" fmla="*/ 414338 h 3371924"/>
              <a:gd name="connsiteX12" fmla="*/ 386715 w 8401050"/>
              <a:gd name="connsiteY12" fmla="*/ 13335 h 3371924"/>
              <a:gd name="connsiteX0" fmla="*/ 385763 w 8401050"/>
              <a:gd name="connsiteY0" fmla="*/ 14287 h 3371924"/>
              <a:gd name="connsiteX1" fmla="*/ 7972425 w 8401050"/>
              <a:gd name="connsiteY1" fmla="*/ 0 h 3371924"/>
              <a:gd name="connsiteX2" fmla="*/ 8386762 w 8401050"/>
              <a:gd name="connsiteY2" fmla="*/ 457200 h 3371924"/>
              <a:gd name="connsiteX3" fmla="*/ 8401050 w 8401050"/>
              <a:gd name="connsiteY3" fmla="*/ 1400175 h 3371924"/>
              <a:gd name="connsiteX4" fmla="*/ 8001000 w 8401050"/>
              <a:gd name="connsiteY4" fmla="*/ 1743075 h 3371924"/>
              <a:gd name="connsiteX5" fmla="*/ 6115050 w 8401050"/>
              <a:gd name="connsiteY5" fmla="*/ 1728788 h 3371924"/>
              <a:gd name="connsiteX6" fmla="*/ 5686425 w 8401050"/>
              <a:gd name="connsiteY6" fmla="*/ 2071688 h 3371924"/>
              <a:gd name="connsiteX7" fmla="*/ 5700712 w 8401050"/>
              <a:gd name="connsiteY7" fmla="*/ 3071813 h 3371924"/>
              <a:gd name="connsiteX8" fmla="*/ 5329237 w 8401050"/>
              <a:gd name="connsiteY8" fmla="*/ 3371850 h 3371924"/>
              <a:gd name="connsiteX9" fmla="*/ 328612 w 8401050"/>
              <a:gd name="connsiteY9" fmla="*/ 3357563 h 3371924"/>
              <a:gd name="connsiteX10" fmla="*/ 0 w 8401050"/>
              <a:gd name="connsiteY10" fmla="*/ 3043238 h 3371924"/>
              <a:gd name="connsiteX11" fmla="*/ 0 w 8401050"/>
              <a:gd name="connsiteY11" fmla="*/ 414338 h 3371924"/>
              <a:gd name="connsiteX12" fmla="*/ 386715 w 8401050"/>
              <a:gd name="connsiteY12" fmla="*/ 13335 h 3371924"/>
              <a:gd name="connsiteX0" fmla="*/ 385763 w 8401050"/>
              <a:gd name="connsiteY0" fmla="*/ 14287 h 3371924"/>
              <a:gd name="connsiteX1" fmla="*/ 7972425 w 8401050"/>
              <a:gd name="connsiteY1" fmla="*/ 0 h 3371924"/>
              <a:gd name="connsiteX2" fmla="*/ 8386762 w 8401050"/>
              <a:gd name="connsiteY2" fmla="*/ 457200 h 3371924"/>
              <a:gd name="connsiteX3" fmla="*/ 8401050 w 8401050"/>
              <a:gd name="connsiteY3" fmla="*/ 1400175 h 3371924"/>
              <a:gd name="connsiteX4" fmla="*/ 8001000 w 8401050"/>
              <a:gd name="connsiteY4" fmla="*/ 1743075 h 3371924"/>
              <a:gd name="connsiteX5" fmla="*/ 6050280 w 8401050"/>
              <a:gd name="connsiteY5" fmla="*/ 1728788 h 3371924"/>
              <a:gd name="connsiteX6" fmla="*/ 5686425 w 8401050"/>
              <a:gd name="connsiteY6" fmla="*/ 2071688 h 3371924"/>
              <a:gd name="connsiteX7" fmla="*/ 5700712 w 8401050"/>
              <a:gd name="connsiteY7" fmla="*/ 3071813 h 3371924"/>
              <a:gd name="connsiteX8" fmla="*/ 5329237 w 8401050"/>
              <a:gd name="connsiteY8" fmla="*/ 3371850 h 3371924"/>
              <a:gd name="connsiteX9" fmla="*/ 328612 w 8401050"/>
              <a:gd name="connsiteY9" fmla="*/ 3357563 h 3371924"/>
              <a:gd name="connsiteX10" fmla="*/ 0 w 8401050"/>
              <a:gd name="connsiteY10" fmla="*/ 3043238 h 3371924"/>
              <a:gd name="connsiteX11" fmla="*/ 0 w 8401050"/>
              <a:gd name="connsiteY11" fmla="*/ 414338 h 3371924"/>
              <a:gd name="connsiteX12" fmla="*/ 386715 w 8401050"/>
              <a:gd name="connsiteY12" fmla="*/ 13335 h 3371924"/>
              <a:gd name="connsiteX0" fmla="*/ 385763 w 8401050"/>
              <a:gd name="connsiteY0" fmla="*/ 14287 h 3371924"/>
              <a:gd name="connsiteX1" fmla="*/ 7972425 w 8401050"/>
              <a:gd name="connsiteY1" fmla="*/ 0 h 3371924"/>
              <a:gd name="connsiteX2" fmla="*/ 8386762 w 8401050"/>
              <a:gd name="connsiteY2" fmla="*/ 457200 h 3371924"/>
              <a:gd name="connsiteX3" fmla="*/ 8401050 w 8401050"/>
              <a:gd name="connsiteY3" fmla="*/ 1400175 h 3371924"/>
              <a:gd name="connsiteX4" fmla="*/ 8001000 w 8401050"/>
              <a:gd name="connsiteY4" fmla="*/ 1743075 h 3371924"/>
              <a:gd name="connsiteX5" fmla="*/ 6050280 w 8401050"/>
              <a:gd name="connsiteY5" fmla="*/ 1728788 h 3371924"/>
              <a:gd name="connsiteX6" fmla="*/ 5686425 w 8401050"/>
              <a:gd name="connsiteY6" fmla="*/ 2071688 h 3371924"/>
              <a:gd name="connsiteX7" fmla="*/ 5700712 w 8401050"/>
              <a:gd name="connsiteY7" fmla="*/ 3071813 h 3371924"/>
              <a:gd name="connsiteX8" fmla="*/ 5329237 w 8401050"/>
              <a:gd name="connsiteY8" fmla="*/ 3371850 h 3371924"/>
              <a:gd name="connsiteX9" fmla="*/ 328612 w 8401050"/>
              <a:gd name="connsiteY9" fmla="*/ 3357563 h 3371924"/>
              <a:gd name="connsiteX10" fmla="*/ 0 w 8401050"/>
              <a:gd name="connsiteY10" fmla="*/ 3043238 h 3371924"/>
              <a:gd name="connsiteX11" fmla="*/ 0 w 8401050"/>
              <a:gd name="connsiteY11" fmla="*/ 414338 h 3371924"/>
              <a:gd name="connsiteX12" fmla="*/ 386715 w 8401050"/>
              <a:gd name="connsiteY12" fmla="*/ 13335 h 3371924"/>
              <a:gd name="connsiteX0" fmla="*/ 385763 w 8401050"/>
              <a:gd name="connsiteY0" fmla="*/ 14287 h 3371924"/>
              <a:gd name="connsiteX1" fmla="*/ 7972425 w 8401050"/>
              <a:gd name="connsiteY1" fmla="*/ 0 h 3371924"/>
              <a:gd name="connsiteX2" fmla="*/ 8386762 w 8401050"/>
              <a:gd name="connsiteY2" fmla="*/ 457200 h 3371924"/>
              <a:gd name="connsiteX3" fmla="*/ 8401050 w 8401050"/>
              <a:gd name="connsiteY3" fmla="*/ 1400175 h 3371924"/>
              <a:gd name="connsiteX4" fmla="*/ 8001000 w 8401050"/>
              <a:gd name="connsiteY4" fmla="*/ 1743075 h 3371924"/>
              <a:gd name="connsiteX5" fmla="*/ 6050280 w 8401050"/>
              <a:gd name="connsiteY5" fmla="*/ 1728788 h 3371924"/>
              <a:gd name="connsiteX6" fmla="*/ 5686425 w 8401050"/>
              <a:gd name="connsiteY6" fmla="*/ 2071688 h 3371924"/>
              <a:gd name="connsiteX7" fmla="*/ 5700712 w 8401050"/>
              <a:gd name="connsiteY7" fmla="*/ 3071813 h 3371924"/>
              <a:gd name="connsiteX8" fmla="*/ 5329237 w 8401050"/>
              <a:gd name="connsiteY8" fmla="*/ 3371850 h 3371924"/>
              <a:gd name="connsiteX9" fmla="*/ 328612 w 8401050"/>
              <a:gd name="connsiteY9" fmla="*/ 3357563 h 3371924"/>
              <a:gd name="connsiteX10" fmla="*/ 0 w 8401050"/>
              <a:gd name="connsiteY10" fmla="*/ 3043238 h 3371924"/>
              <a:gd name="connsiteX11" fmla="*/ 0 w 8401050"/>
              <a:gd name="connsiteY11" fmla="*/ 414338 h 3371924"/>
              <a:gd name="connsiteX12" fmla="*/ 386715 w 8401050"/>
              <a:gd name="connsiteY12" fmla="*/ 13335 h 3371924"/>
              <a:gd name="connsiteX0" fmla="*/ 385763 w 8401050"/>
              <a:gd name="connsiteY0" fmla="*/ 14287 h 3371924"/>
              <a:gd name="connsiteX1" fmla="*/ 7972425 w 8401050"/>
              <a:gd name="connsiteY1" fmla="*/ 0 h 3371924"/>
              <a:gd name="connsiteX2" fmla="*/ 8386762 w 8401050"/>
              <a:gd name="connsiteY2" fmla="*/ 457200 h 3371924"/>
              <a:gd name="connsiteX3" fmla="*/ 8401050 w 8401050"/>
              <a:gd name="connsiteY3" fmla="*/ 1400175 h 3371924"/>
              <a:gd name="connsiteX4" fmla="*/ 8001000 w 8401050"/>
              <a:gd name="connsiteY4" fmla="*/ 1743075 h 3371924"/>
              <a:gd name="connsiteX5" fmla="*/ 6050280 w 8401050"/>
              <a:gd name="connsiteY5" fmla="*/ 1728788 h 3371924"/>
              <a:gd name="connsiteX6" fmla="*/ 5686425 w 8401050"/>
              <a:gd name="connsiteY6" fmla="*/ 2071688 h 3371924"/>
              <a:gd name="connsiteX7" fmla="*/ 5700712 w 8401050"/>
              <a:gd name="connsiteY7" fmla="*/ 3071813 h 3371924"/>
              <a:gd name="connsiteX8" fmla="*/ 5329237 w 8401050"/>
              <a:gd name="connsiteY8" fmla="*/ 3371850 h 3371924"/>
              <a:gd name="connsiteX9" fmla="*/ 328612 w 8401050"/>
              <a:gd name="connsiteY9" fmla="*/ 3357563 h 3371924"/>
              <a:gd name="connsiteX10" fmla="*/ 0 w 8401050"/>
              <a:gd name="connsiteY10" fmla="*/ 3043238 h 3371924"/>
              <a:gd name="connsiteX11" fmla="*/ 0 w 8401050"/>
              <a:gd name="connsiteY11" fmla="*/ 414338 h 3371924"/>
              <a:gd name="connsiteX12" fmla="*/ 386715 w 8401050"/>
              <a:gd name="connsiteY12" fmla="*/ 13335 h 3371924"/>
              <a:gd name="connsiteX0" fmla="*/ 385763 w 8401050"/>
              <a:gd name="connsiteY0" fmla="*/ 14287 h 3986220"/>
              <a:gd name="connsiteX1" fmla="*/ 7972425 w 8401050"/>
              <a:gd name="connsiteY1" fmla="*/ 0 h 3986220"/>
              <a:gd name="connsiteX2" fmla="*/ 8386762 w 8401050"/>
              <a:gd name="connsiteY2" fmla="*/ 457200 h 3986220"/>
              <a:gd name="connsiteX3" fmla="*/ 8401050 w 8401050"/>
              <a:gd name="connsiteY3" fmla="*/ 1400175 h 3986220"/>
              <a:gd name="connsiteX4" fmla="*/ 8001000 w 8401050"/>
              <a:gd name="connsiteY4" fmla="*/ 1743075 h 3986220"/>
              <a:gd name="connsiteX5" fmla="*/ 6050280 w 8401050"/>
              <a:gd name="connsiteY5" fmla="*/ 1728788 h 3986220"/>
              <a:gd name="connsiteX6" fmla="*/ 5686425 w 8401050"/>
              <a:gd name="connsiteY6" fmla="*/ 2071688 h 3986220"/>
              <a:gd name="connsiteX7" fmla="*/ 5700712 w 8401050"/>
              <a:gd name="connsiteY7" fmla="*/ 3071813 h 3986220"/>
              <a:gd name="connsiteX8" fmla="*/ 5329237 w 8401050"/>
              <a:gd name="connsiteY8" fmla="*/ 3986212 h 3986220"/>
              <a:gd name="connsiteX9" fmla="*/ 328612 w 8401050"/>
              <a:gd name="connsiteY9" fmla="*/ 3357563 h 3986220"/>
              <a:gd name="connsiteX10" fmla="*/ 0 w 8401050"/>
              <a:gd name="connsiteY10" fmla="*/ 3043238 h 3986220"/>
              <a:gd name="connsiteX11" fmla="*/ 0 w 8401050"/>
              <a:gd name="connsiteY11" fmla="*/ 414338 h 3986220"/>
              <a:gd name="connsiteX12" fmla="*/ 386715 w 8401050"/>
              <a:gd name="connsiteY12" fmla="*/ 13335 h 3986220"/>
              <a:gd name="connsiteX0" fmla="*/ 385763 w 8401050"/>
              <a:gd name="connsiteY0" fmla="*/ 14287 h 3986362"/>
              <a:gd name="connsiteX1" fmla="*/ 7972425 w 8401050"/>
              <a:gd name="connsiteY1" fmla="*/ 0 h 3986362"/>
              <a:gd name="connsiteX2" fmla="*/ 8386762 w 8401050"/>
              <a:gd name="connsiteY2" fmla="*/ 457200 h 3986362"/>
              <a:gd name="connsiteX3" fmla="*/ 8401050 w 8401050"/>
              <a:gd name="connsiteY3" fmla="*/ 1400175 h 3986362"/>
              <a:gd name="connsiteX4" fmla="*/ 8001000 w 8401050"/>
              <a:gd name="connsiteY4" fmla="*/ 1743075 h 3986362"/>
              <a:gd name="connsiteX5" fmla="*/ 6050280 w 8401050"/>
              <a:gd name="connsiteY5" fmla="*/ 1728788 h 3986362"/>
              <a:gd name="connsiteX6" fmla="*/ 5686425 w 8401050"/>
              <a:gd name="connsiteY6" fmla="*/ 2071688 h 3986362"/>
              <a:gd name="connsiteX7" fmla="*/ 5715000 w 8401050"/>
              <a:gd name="connsiteY7" fmla="*/ 3729038 h 3986362"/>
              <a:gd name="connsiteX8" fmla="*/ 5329237 w 8401050"/>
              <a:gd name="connsiteY8" fmla="*/ 3986212 h 3986362"/>
              <a:gd name="connsiteX9" fmla="*/ 328612 w 8401050"/>
              <a:gd name="connsiteY9" fmla="*/ 3357563 h 3986362"/>
              <a:gd name="connsiteX10" fmla="*/ 0 w 8401050"/>
              <a:gd name="connsiteY10" fmla="*/ 3043238 h 3986362"/>
              <a:gd name="connsiteX11" fmla="*/ 0 w 8401050"/>
              <a:gd name="connsiteY11" fmla="*/ 414338 h 3986362"/>
              <a:gd name="connsiteX12" fmla="*/ 386715 w 8401050"/>
              <a:gd name="connsiteY12" fmla="*/ 13335 h 3986362"/>
              <a:gd name="connsiteX0" fmla="*/ 385763 w 8401050"/>
              <a:gd name="connsiteY0" fmla="*/ 14287 h 3986362"/>
              <a:gd name="connsiteX1" fmla="*/ 7972425 w 8401050"/>
              <a:gd name="connsiteY1" fmla="*/ 0 h 3986362"/>
              <a:gd name="connsiteX2" fmla="*/ 8386762 w 8401050"/>
              <a:gd name="connsiteY2" fmla="*/ 457200 h 3986362"/>
              <a:gd name="connsiteX3" fmla="*/ 8401050 w 8401050"/>
              <a:gd name="connsiteY3" fmla="*/ 1400175 h 3986362"/>
              <a:gd name="connsiteX4" fmla="*/ 8001000 w 8401050"/>
              <a:gd name="connsiteY4" fmla="*/ 1743075 h 3986362"/>
              <a:gd name="connsiteX5" fmla="*/ 6050280 w 8401050"/>
              <a:gd name="connsiteY5" fmla="*/ 1728788 h 3986362"/>
              <a:gd name="connsiteX6" fmla="*/ 5686425 w 8401050"/>
              <a:gd name="connsiteY6" fmla="*/ 2071688 h 3986362"/>
              <a:gd name="connsiteX7" fmla="*/ 5715000 w 8401050"/>
              <a:gd name="connsiteY7" fmla="*/ 3729038 h 3986362"/>
              <a:gd name="connsiteX8" fmla="*/ 5329237 w 8401050"/>
              <a:gd name="connsiteY8" fmla="*/ 3986212 h 3986362"/>
              <a:gd name="connsiteX9" fmla="*/ 300037 w 8401050"/>
              <a:gd name="connsiteY9" fmla="*/ 3943351 h 3986362"/>
              <a:gd name="connsiteX10" fmla="*/ 0 w 8401050"/>
              <a:gd name="connsiteY10" fmla="*/ 3043238 h 3986362"/>
              <a:gd name="connsiteX11" fmla="*/ 0 w 8401050"/>
              <a:gd name="connsiteY11" fmla="*/ 414338 h 3986362"/>
              <a:gd name="connsiteX12" fmla="*/ 386715 w 8401050"/>
              <a:gd name="connsiteY12" fmla="*/ 13335 h 3986362"/>
              <a:gd name="connsiteX0" fmla="*/ 414338 w 8429625"/>
              <a:gd name="connsiteY0" fmla="*/ 14287 h 3986362"/>
              <a:gd name="connsiteX1" fmla="*/ 8001000 w 8429625"/>
              <a:gd name="connsiteY1" fmla="*/ 0 h 3986362"/>
              <a:gd name="connsiteX2" fmla="*/ 8415337 w 8429625"/>
              <a:gd name="connsiteY2" fmla="*/ 457200 h 3986362"/>
              <a:gd name="connsiteX3" fmla="*/ 8429625 w 8429625"/>
              <a:gd name="connsiteY3" fmla="*/ 1400175 h 3986362"/>
              <a:gd name="connsiteX4" fmla="*/ 8029575 w 8429625"/>
              <a:gd name="connsiteY4" fmla="*/ 1743075 h 3986362"/>
              <a:gd name="connsiteX5" fmla="*/ 6078855 w 8429625"/>
              <a:gd name="connsiteY5" fmla="*/ 1728788 h 3986362"/>
              <a:gd name="connsiteX6" fmla="*/ 5715000 w 8429625"/>
              <a:gd name="connsiteY6" fmla="*/ 2071688 h 3986362"/>
              <a:gd name="connsiteX7" fmla="*/ 5743575 w 8429625"/>
              <a:gd name="connsiteY7" fmla="*/ 3729038 h 3986362"/>
              <a:gd name="connsiteX8" fmla="*/ 5357812 w 8429625"/>
              <a:gd name="connsiteY8" fmla="*/ 3986212 h 3986362"/>
              <a:gd name="connsiteX9" fmla="*/ 328612 w 8429625"/>
              <a:gd name="connsiteY9" fmla="*/ 3943351 h 3986362"/>
              <a:gd name="connsiteX10" fmla="*/ 0 w 8429625"/>
              <a:gd name="connsiteY10" fmla="*/ 3614738 h 3986362"/>
              <a:gd name="connsiteX11" fmla="*/ 28575 w 8429625"/>
              <a:gd name="connsiteY11" fmla="*/ 414338 h 3986362"/>
              <a:gd name="connsiteX12" fmla="*/ 415290 w 8429625"/>
              <a:gd name="connsiteY12" fmla="*/ 13335 h 3986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29625" h="3986362">
                <a:moveTo>
                  <a:pt x="414338" y="14287"/>
                </a:moveTo>
                <a:lnTo>
                  <a:pt x="8001000" y="0"/>
                </a:lnTo>
                <a:cubicBezTo>
                  <a:pt x="8342947" y="2857"/>
                  <a:pt x="8405813" y="161925"/>
                  <a:pt x="8415337" y="457200"/>
                </a:cubicBezTo>
                <a:lnTo>
                  <a:pt x="8429625" y="1400175"/>
                </a:lnTo>
                <a:cubicBezTo>
                  <a:pt x="8420100" y="1664018"/>
                  <a:pt x="8320087" y="1734502"/>
                  <a:pt x="8029575" y="1743075"/>
                </a:cubicBezTo>
                <a:lnTo>
                  <a:pt x="6078855" y="1728788"/>
                </a:lnTo>
                <a:cubicBezTo>
                  <a:pt x="5760720" y="1737360"/>
                  <a:pt x="5720715" y="1835468"/>
                  <a:pt x="5715000" y="2071688"/>
                </a:cubicBezTo>
                <a:lnTo>
                  <a:pt x="5743575" y="3729038"/>
                </a:lnTo>
                <a:cubicBezTo>
                  <a:pt x="5739765" y="3952875"/>
                  <a:pt x="5603557" y="3989070"/>
                  <a:pt x="5357812" y="3986212"/>
                </a:cubicBezTo>
                <a:lnTo>
                  <a:pt x="328612" y="3943351"/>
                </a:lnTo>
                <a:cubicBezTo>
                  <a:pt x="93345" y="3941446"/>
                  <a:pt x="1905" y="3844291"/>
                  <a:pt x="0" y="3614738"/>
                </a:cubicBezTo>
                <a:lnTo>
                  <a:pt x="28575" y="414338"/>
                </a:lnTo>
                <a:cubicBezTo>
                  <a:pt x="33337" y="232410"/>
                  <a:pt x="197167" y="21908"/>
                  <a:pt x="415290" y="13335"/>
                </a:cubicBezTo>
              </a:path>
            </a:pathLst>
          </a:custGeom>
          <a:noFill/>
          <a:ln w="44450">
            <a:solidFill>
              <a:srgbClr val="25A7A7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D9C1C18-4F2D-D773-B213-8BF78A4DBAAA}"/>
              </a:ext>
            </a:extLst>
          </p:cNvPr>
          <p:cNvSpPr/>
          <p:nvPr/>
        </p:nvSpPr>
        <p:spPr>
          <a:xfrm>
            <a:off x="1685083" y="1314450"/>
            <a:ext cx="9038965" cy="642929"/>
          </a:xfrm>
          <a:prstGeom prst="roundRect">
            <a:avLst>
              <a:gd name="adj" fmla="val 43334"/>
            </a:avLst>
          </a:prstGeom>
          <a:solidFill>
            <a:srgbClr val="D2EDED"/>
          </a:solidFill>
          <a:ln w="44450">
            <a:solidFill>
              <a:srgbClr val="4ED65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4ED65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CUSTOMER</a:t>
            </a:r>
            <a:endParaRPr lang="en-GB" sz="2400" dirty="0">
              <a:solidFill>
                <a:srgbClr val="4ED65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3198F376-D1D9-BA71-F813-157077467382}"/>
              </a:ext>
            </a:extLst>
          </p:cNvPr>
          <p:cNvSpPr/>
          <p:nvPr/>
        </p:nvSpPr>
        <p:spPr>
          <a:xfrm>
            <a:off x="8466904" y="4381509"/>
            <a:ext cx="2066645" cy="1195388"/>
          </a:xfrm>
          <a:prstGeom prst="roundRect">
            <a:avLst/>
          </a:prstGeom>
          <a:solidFill>
            <a:srgbClr val="D2EDED"/>
          </a:solidFill>
          <a:ln w="44450">
            <a:solidFill>
              <a:srgbClr val="4ED65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4ED65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Site Work</a:t>
            </a:r>
          </a:p>
          <a:p>
            <a:r>
              <a:rPr lang="en-US" sz="1600" dirty="0">
                <a:solidFill>
                  <a:srgbClr val="4ED65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Preparation</a:t>
            </a:r>
            <a:br>
              <a:rPr lang="en-US" sz="1600" dirty="0">
                <a:solidFill>
                  <a:srgbClr val="4ED65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600" dirty="0">
                <a:solidFill>
                  <a:srgbClr val="4ED65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Construction</a:t>
            </a:r>
            <a:br>
              <a:rPr lang="en-US" sz="1600" dirty="0">
                <a:solidFill>
                  <a:srgbClr val="4ED65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600" dirty="0">
                <a:solidFill>
                  <a:srgbClr val="4ED65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Tidy &amp; Handover</a:t>
            </a:r>
            <a:endParaRPr lang="en-GB" sz="1600" dirty="0">
              <a:solidFill>
                <a:srgbClr val="4ED65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11960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8F9222-DB0D-A56C-90D0-0FCEAC00EE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7B495F-1338-445E-1623-174680DD06CF}"/>
              </a:ext>
            </a:extLst>
          </p:cNvPr>
          <p:cNvSpPr txBox="1">
            <a:spLocks/>
          </p:cNvSpPr>
          <p:nvPr/>
        </p:nvSpPr>
        <p:spPr>
          <a:xfrm>
            <a:off x="3028950" y="441325"/>
            <a:ext cx="7762875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rgbClr val="21A5A5"/>
                </a:solidFill>
              </a:rPr>
              <a:t>Thermal analysis &amp; option review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6839AA7D-E038-FD78-B46B-F796053C4DD6}"/>
              </a:ext>
            </a:extLst>
          </p:cNvPr>
          <p:cNvGraphicFramePr>
            <a:graphicFrameLocks/>
          </p:cNvGraphicFramePr>
          <p:nvPr/>
        </p:nvGraphicFramePr>
        <p:xfrm>
          <a:off x="1901536" y="1808018"/>
          <a:ext cx="69723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Google Shape;81;p14">
            <a:extLst>
              <a:ext uri="{FF2B5EF4-FFF2-40B4-BE49-F238E27FC236}">
                <a16:creationId xmlns:a16="http://schemas.microsoft.com/office/drawing/2014/main" id="{24E0ED69-24B8-1148-1046-157A345D3E6D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091" y="453324"/>
            <a:ext cx="2198255" cy="7095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40738E2-0CA8-844D-592B-5AB662716A53}"/>
              </a:ext>
            </a:extLst>
          </p:cNvPr>
          <p:cNvSpPr txBox="1"/>
          <p:nvPr/>
        </p:nvSpPr>
        <p:spPr>
          <a:xfrm>
            <a:off x="2215180" y="5943011"/>
            <a:ext cx="81597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>
                <a:solidFill>
                  <a:srgbClr val="21A5A5"/>
                </a:solidFill>
              </a:rPr>
              <a:t>HeatPunk</a:t>
            </a:r>
            <a:r>
              <a:rPr lang="en-GB" sz="2400" dirty="0">
                <a:solidFill>
                  <a:srgbClr val="21A5A5"/>
                </a:solidFill>
              </a:rPr>
              <a:t> / PHPP / Elmhurst / EPC / Heat pump design</a:t>
            </a:r>
          </a:p>
        </p:txBody>
      </p:sp>
    </p:spTree>
    <p:extLst>
      <p:ext uri="{BB962C8B-B14F-4D97-AF65-F5344CB8AC3E}">
        <p14:creationId xmlns:p14="http://schemas.microsoft.com/office/powerpoint/2010/main" val="40641104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D68E9D-27CA-1BC8-3A0F-A7E4450257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84C399-9874-4DC8-361E-B3F385BF5B33}"/>
              </a:ext>
            </a:extLst>
          </p:cNvPr>
          <p:cNvSpPr txBox="1">
            <a:spLocks/>
          </p:cNvSpPr>
          <p:nvPr/>
        </p:nvSpPr>
        <p:spPr>
          <a:xfrm>
            <a:off x="3028949" y="441325"/>
            <a:ext cx="8330713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rgbClr val="21A5A5"/>
                </a:solidFill>
              </a:rPr>
              <a:t>How to retrofit – Design</a:t>
            </a:r>
            <a:endParaRPr lang="en-GB" sz="4000" dirty="0">
              <a:solidFill>
                <a:srgbClr val="21A5A5"/>
              </a:solidFill>
            </a:endParaRPr>
          </a:p>
        </p:txBody>
      </p:sp>
      <p:pic>
        <p:nvPicPr>
          <p:cNvPr id="4" name="Google Shape;81;p14">
            <a:extLst>
              <a:ext uri="{FF2B5EF4-FFF2-40B4-BE49-F238E27FC236}">
                <a16:creationId xmlns:a16="http://schemas.microsoft.com/office/drawing/2014/main" id="{E4922F49-2437-6C12-710D-69B33714E0AC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091" y="453324"/>
            <a:ext cx="2198255" cy="7095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25FD603-C76A-65F3-1E48-836C865A8737}"/>
              </a:ext>
            </a:extLst>
          </p:cNvPr>
          <p:cNvSpPr/>
          <p:nvPr/>
        </p:nvSpPr>
        <p:spPr>
          <a:xfrm>
            <a:off x="1438894" y="1766888"/>
            <a:ext cx="4416784" cy="3807435"/>
          </a:xfrm>
          <a:prstGeom prst="roundRect">
            <a:avLst/>
          </a:prstGeom>
          <a:solidFill>
            <a:srgbClr val="D2EDED"/>
          </a:solidFill>
          <a:ln w="44450">
            <a:solidFill>
              <a:srgbClr val="25A7A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25A7A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Picture of Amy drawings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BD2BB9F-8AB3-9204-FAA5-A02365FC04E9}"/>
              </a:ext>
            </a:extLst>
          </p:cNvPr>
          <p:cNvSpPr/>
          <p:nvPr/>
        </p:nvSpPr>
        <p:spPr>
          <a:xfrm>
            <a:off x="6547645" y="1766887"/>
            <a:ext cx="4416784" cy="3807435"/>
          </a:xfrm>
          <a:prstGeom prst="roundRect">
            <a:avLst/>
          </a:prstGeom>
          <a:solidFill>
            <a:srgbClr val="D2EDED"/>
          </a:solidFill>
          <a:ln w="44450">
            <a:solidFill>
              <a:srgbClr val="25A7A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25A7A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Specification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48614F-E4E2-7411-F5EE-2EEC040A2C54}"/>
              </a:ext>
            </a:extLst>
          </p:cNvPr>
          <p:cNvSpPr txBox="1"/>
          <p:nvPr/>
        </p:nvSpPr>
        <p:spPr>
          <a:xfrm>
            <a:off x="2215180" y="5943011"/>
            <a:ext cx="81597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21A5A5"/>
                </a:solidFill>
              </a:rPr>
              <a:t>Also AECB Certified / PHPP? / detail drawings / training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5D947D2-E37E-BD62-67D2-A18B1EBD7F3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59839" y="2211909"/>
            <a:ext cx="3855135" cy="284051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01E37CB-82E0-001B-F830-A68D44E57C7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954" t="23056" r="14921" b="3056"/>
          <a:stretch>
            <a:fillRect/>
          </a:stretch>
        </p:blipFill>
        <p:spPr>
          <a:xfrm>
            <a:off x="6740418" y="2547906"/>
            <a:ext cx="4117464" cy="250451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2D95FF1-7E99-C506-F2FA-0E42BD8B8BDC}"/>
              </a:ext>
            </a:extLst>
          </p:cNvPr>
          <p:cNvSpPr txBox="1"/>
          <p:nvPr/>
        </p:nvSpPr>
        <p:spPr>
          <a:xfrm>
            <a:off x="4324611" y="2027243"/>
            <a:ext cx="105035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28A8A8"/>
                </a:solidFill>
              </a:rPr>
              <a:t>Drawings</a:t>
            </a:r>
            <a:endParaRPr lang="en-GB" dirty="0">
              <a:solidFill>
                <a:srgbClr val="28A8A8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14C6CEB-11CC-5BA3-787B-1535FDDE3E18}"/>
              </a:ext>
            </a:extLst>
          </p:cNvPr>
          <p:cNvSpPr txBox="1"/>
          <p:nvPr/>
        </p:nvSpPr>
        <p:spPr>
          <a:xfrm>
            <a:off x="9268086" y="2027243"/>
            <a:ext cx="137967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28A8A8"/>
                </a:solidFill>
              </a:rPr>
              <a:t>Specification</a:t>
            </a:r>
            <a:endParaRPr lang="en-GB" dirty="0">
              <a:solidFill>
                <a:srgbClr val="28A8A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2735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0AC551-2E70-4392-3696-A318453945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47E59-DAA2-2317-8738-684CE7D8D073}"/>
              </a:ext>
            </a:extLst>
          </p:cNvPr>
          <p:cNvSpPr txBox="1">
            <a:spLocks/>
          </p:cNvSpPr>
          <p:nvPr/>
        </p:nvSpPr>
        <p:spPr>
          <a:xfrm>
            <a:off x="3028949" y="441325"/>
            <a:ext cx="8330713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rgbClr val="21A5A5"/>
                </a:solidFill>
              </a:rPr>
              <a:t>How to retrofit – Coordination</a:t>
            </a:r>
            <a:endParaRPr lang="en-GB" sz="4000" dirty="0">
              <a:solidFill>
                <a:srgbClr val="21A5A5"/>
              </a:solidFill>
            </a:endParaRPr>
          </a:p>
        </p:txBody>
      </p:sp>
      <p:pic>
        <p:nvPicPr>
          <p:cNvPr id="4" name="Google Shape;81;p14">
            <a:extLst>
              <a:ext uri="{FF2B5EF4-FFF2-40B4-BE49-F238E27FC236}">
                <a16:creationId xmlns:a16="http://schemas.microsoft.com/office/drawing/2014/main" id="{8BA7A564-57C7-D300-407D-9811434E0E0D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091" y="453324"/>
            <a:ext cx="2198255" cy="7095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80EE31F-E847-E9D8-027A-467163F2A654}"/>
              </a:ext>
            </a:extLst>
          </p:cNvPr>
          <p:cNvSpPr/>
          <p:nvPr/>
        </p:nvSpPr>
        <p:spPr>
          <a:xfrm>
            <a:off x="1438894" y="1766888"/>
            <a:ext cx="4416784" cy="3807435"/>
          </a:xfrm>
          <a:prstGeom prst="roundRect">
            <a:avLst/>
          </a:prstGeom>
          <a:solidFill>
            <a:srgbClr val="D2EDED"/>
          </a:solidFill>
          <a:ln w="44450">
            <a:solidFill>
              <a:srgbClr val="25A7A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25A7A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Dodgy quality EWI from Carbon Coop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C07D365-FCBB-C3B3-1B19-2A41B78BA77E}"/>
              </a:ext>
            </a:extLst>
          </p:cNvPr>
          <p:cNvSpPr/>
          <p:nvPr/>
        </p:nvSpPr>
        <p:spPr>
          <a:xfrm>
            <a:off x="6547645" y="1766887"/>
            <a:ext cx="4416784" cy="3807435"/>
          </a:xfrm>
          <a:prstGeom prst="roundRect">
            <a:avLst/>
          </a:prstGeom>
          <a:solidFill>
            <a:srgbClr val="D2EDED"/>
          </a:solidFill>
          <a:ln w="44450">
            <a:solidFill>
              <a:srgbClr val="25A7A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25A7A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Photo of Ian in a building site (or Eric)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23D37B8-E052-E653-8944-91AFFB842E0D}"/>
              </a:ext>
            </a:extLst>
          </p:cNvPr>
          <p:cNvSpPr txBox="1"/>
          <p:nvPr/>
        </p:nvSpPr>
        <p:spPr>
          <a:xfrm>
            <a:off x="2215180" y="5943011"/>
            <a:ext cx="81597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21A5A5"/>
                </a:solidFill>
              </a:rPr>
              <a:t>Also AECB Certified / PHPP? / detail drawings / training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F2B0CAC-0F0B-7044-EBD9-27AE1562D2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37523" y="2488387"/>
            <a:ext cx="3789887" cy="274444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009D47C-4634-3586-8B3E-660BAB42F0A2}"/>
              </a:ext>
            </a:extLst>
          </p:cNvPr>
          <p:cNvSpPr txBox="1"/>
          <p:nvPr/>
        </p:nvSpPr>
        <p:spPr>
          <a:xfrm>
            <a:off x="3028949" y="5601521"/>
            <a:ext cx="34206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21A5A5"/>
                </a:solidFill>
              </a:rPr>
              <a:t>Ref:  Carbon Coop for EWI photo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664668D-5FB0-456C-0F2F-C0DB1944E044}"/>
              </a:ext>
            </a:extLst>
          </p:cNvPr>
          <p:cNvSpPr txBox="1"/>
          <p:nvPr/>
        </p:nvSpPr>
        <p:spPr>
          <a:xfrm>
            <a:off x="2481880" y="2270008"/>
            <a:ext cx="288187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28A8A8"/>
                </a:solidFill>
              </a:rPr>
              <a:t>Poor quality EWI Detail - flue</a:t>
            </a:r>
            <a:endParaRPr lang="en-GB" dirty="0">
              <a:solidFill>
                <a:srgbClr val="28A8A8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E088AA2-E2E3-4D0A-D1D9-2A06AC770C3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934200" y="2783661"/>
            <a:ext cx="3676660" cy="205503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36A20E3-E6C3-9B75-48B6-8A2EBA9577A5}"/>
              </a:ext>
            </a:extLst>
          </p:cNvPr>
          <p:cNvSpPr txBox="1"/>
          <p:nvPr/>
        </p:nvSpPr>
        <p:spPr>
          <a:xfrm>
            <a:off x="7750219" y="2303721"/>
            <a:ext cx="275613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28A8A8"/>
                </a:solidFill>
              </a:rPr>
              <a:t>Retrofit Coordinator on site</a:t>
            </a:r>
            <a:endParaRPr lang="en-GB" dirty="0">
              <a:solidFill>
                <a:srgbClr val="28A8A8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99AA9B8-7F61-B83E-0F7A-E4C2E157A32A}"/>
              </a:ext>
            </a:extLst>
          </p:cNvPr>
          <p:cNvSpPr txBox="1"/>
          <p:nvPr/>
        </p:nvSpPr>
        <p:spPr>
          <a:xfrm>
            <a:off x="7905750" y="5637542"/>
            <a:ext cx="34206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21A5A5"/>
                </a:solidFill>
              </a:rPr>
              <a:t>Ref:  Coldproof.co.uk  for site photo</a:t>
            </a:r>
          </a:p>
        </p:txBody>
      </p:sp>
    </p:spTree>
    <p:extLst>
      <p:ext uri="{BB962C8B-B14F-4D97-AF65-F5344CB8AC3E}">
        <p14:creationId xmlns:p14="http://schemas.microsoft.com/office/powerpoint/2010/main" val="2032039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5AECA32D-4EF1-6284-6741-8AE1AE13AC6A}"/>
              </a:ext>
            </a:extLst>
          </p:cNvPr>
          <p:cNvGrpSpPr/>
          <p:nvPr/>
        </p:nvGrpSpPr>
        <p:grpSpPr>
          <a:xfrm>
            <a:off x="793195" y="338137"/>
            <a:ext cx="9391650" cy="6111768"/>
            <a:chOff x="561975" y="338137"/>
            <a:chExt cx="9391650" cy="6111768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D5FCD8BC-FA14-FA24-E6F3-C7D2E6940220}"/>
                </a:ext>
              </a:extLst>
            </p:cNvPr>
            <p:cNvGrpSpPr/>
            <p:nvPr/>
          </p:nvGrpSpPr>
          <p:grpSpPr>
            <a:xfrm>
              <a:off x="1260467" y="709913"/>
              <a:ext cx="6485263" cy="5739992"/>
              <a:chOff x="1260467" y="709913"/>
              <a:chExt cx="6485263" cy="5739992"/>
            </a:xfrm>
          </p:grpSpPr>
          <p:sp>
            <p:nvSpPr>
              <p:cNvPr id="228" name="Freeform: Shape 227">
                <a:extLst>
                  <a:ext uri="{FF2B5EF4-FFF2-40B4-BE49-F238E27FC236}">
                    <a16:creationId xmlns:a16="http://schemas.microsoft.com/office/drawing/2014/main" id="{B20E37CA-ED8C-F84F-C4A3-AB488828CAAB}"/>
                  </a:ext>
                </a:extLst>
              </p:cNvPr>
              <p:cNvSpPr/>
              <p:nvPr/>
            </p:nvSpPr>
            <p:spPr>
              <a:xfrm>
                <a:off x="2868930" y="714375"/>
                <a:ext cx="1581150" cy="1268730"/>
              </a:xfrm>
              <a:custGeom>
                <a:avLst/>
                <a:gdLst>
                  <a:gd name="connsiteX0" fmla="*/ 483870 w 1581150"/>
                  <a:gd name="connsiteY0" fmla="*/ 1268730 h 1268730"/>
                  <a:gd name="connsiteX1" fmla="*/ 0 w 1581150"/>
                  <a:gd name="connsiteY1" fmla="*/ 388620 h 1268730"/>
                  <a:gd name="connsiteX2" fmla="*/ 354330 w 1581150"/>
                  <a:gd name="connsiteY2" fmla="*/ 220980 h 1268730"/>
                  <a:gd name="connsiteX3" fmla="*/ 807720 w 1581150"/>
                  <a:gd name="connsiteY3" fmla="*/ 80010 h 1268730"/>
                  <a:gd name="connsiteX4" fmla="*/ 1196340 w 1581150"/>
                  <a:gd name="connsiteY4" fmla="*/ 26670 h 1268730"/>
                  <a:gd name="connsiteX5" fmla="*/ 1527810 w 1581150"/>
                  <a:gd name="connsiteY5" fmla="*/ 0 h 1268730"/>
                  <a:gd name="connsiteX6" fmla="*/ 1581150 w 1581150"/>
                  <a:gd name="connsiteY6" fmla="*/ 1013460 h 1268730"/>
                  <a:gd name="connsiteX7" fmla="*/ 1173480 w 1581150"/>
                  <a:gd name="connsiteY7" fmla="*/ 1043940 h 1268730"/>
                  <a:gd name="connsiteX8" fmla="*/ 777240 w 1581150"/>
                  <a:gd name="connsiteY8" fmla="*/ 1139190 h 1268730"/>
                  <a:gd name="connsiteX9" fmla="*/ 483870 w 1581150"/>
                  <a:gd name="connsiteY9" fmla="*/ 1268730 h 12687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581150" h="1268730">
                    <a:moveTo>
                      <a:pt x="483870" y="1268730"/>
                    </a:moveTo>
                    <a:lnTo>
                      <a:pt x="0" y="388620"/>
                    </a:lnTo>
                    <a:lnTo>
                      <a:pt x="354330" y="220980"/>
                    </a:lnTo>
                    <a:lnTo>
                      <a:pt x="807720" y="80010"/>
                    </a:lnTo>
                    <a:lnTo>
                      <a:pt x="1196340" y="26670"/>
                    </a:lnTo>
                    <a:lnTo>
                      <a:pt x="1527810" y="0"/>
                    </a:lnTo>
                    <a:lnTo>
                      <a:pt x="1581150" y="1013460"/>
                    </a:lnTo>
                    <a:lnTo>
                      <a:pt x="1173480" y="1043940"/>
                    </a:lnTo>
                    <a:lnTo>
                      <a:pt x="777240" y="1139190"/>
                    </a:lnTo>
                    <a:lnTo>
                      <a:pt x="483870" y="1268730"/>
                    </a:lnTo>
                    <a:close/>
                  </a:path>
                </a:pathLst>
              </a:custGeom>
              <a:solidFill>
                <a:srgbClr val="94A8CE">
                  <a:alpha val="76000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6" name="Freeform: Shape 225">
                <a:extLst>
                  <a:ext uri="{FF2B5EF4-FFF2-40B4-BE49-F238E27FC236}">
                    <a16:creationId xmlns:a16="http://schemas.microsoft.com/office/drawing/2014/main" id="{6B9452CD-B7C0-72A0-FF95-965C88045332}"/>
                  </a:ext>
                </a:extLst>
              </p:cNvPr>
              <p:cNvSpPr/>
              <p:nvPr/>
            </p:nvSpPr>
            <p:spPr>
              <a:xfrm>
                <a:off x="1844040" y="1099185"/>
                <a:ext cx="1504950" cy="1440180"/>
              </a:xfrm>
              <a:custGeom>
                <a:avLst/>
                <a:gdLst>
                  <a:gd name="connsiteX0" fmla="*/ 777240 w 1504950"/>
                  <a:gd name="connsiteY0" fmla="*/ 1440180 h 1440180"/>
                  <a:gd name="connsiteX1" fmla="*/ 0 w 1504950"/>
                  <a:gd name="connsiteY1" fmla="*/ 849630 h 1440180"/>
                  <a:gd name="connsiteX2" fmla="*/ 236220 w 1504950"/>
                  <a:gd name="connsiteY2" fmla="*/ 575310 h 1440180"/>
                  <a:gd name="connsiteX3" fmla="*/ 472440 w 1504950"/>
                  <a:gd name="connsiteY3" fmla="*/ 361950 h 1440180"/>
                  <a:gd name="connsiteX4" fmla="*/ 769620 w 1504950"/>
                  <a:gd name="connsiteY4" fmla="*/ 140970 h 1440180"/>
                  <a:gd name="connsiteX5" fmla="*/ 1028700 w 1504950"/>
                  <a:gd name="connsiteY5" fmla="*/ 0 h 1440180"/>
                  <a:gd name="connsiteX6" fmla="*/ 1504950 w 1504950"/>
                  <a:gd name="connsiteY6" fmla="*/ 880110 h 1440180"/>
                  <a:gd name="connsiteX7" fmla="*/ 1238250 w 1504950"/>
                  <a:gd name="connsiteY7" fmla="*/ 1032510 h 1440180"/>
                  <a:gd name="connsiteX8" fmla="*/ 956310 w 1504950"/>
                  <a:gd name="connsiteY8" fmla="*/ 1245870 h 1440180"/>
                  <a:gd name="connsiteX9" fmla="*/ 777240 w 1504950"/>
                  <a:gd name="connsiteY9" fmla="*/ 1440180 h 14401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504950" h="1440180">
                    <a:moveTo>
                      <a:pt x="777240" y="1440180"/>
                    </a:moveTo>
                    <a:lnTo>
                      <a:pt x="0" y="849630"/>
                    </a:lnTo>
                    <a:lnTo>
                      <a:pt x="236220" y="575310"/>
                    </a:lnTo>
                    <a:lnTo>
                      <a:pt x="472440" y="361950"/>
                    </a:lnTo>
                    <a:lnTo>
                      <a:pt x="769620" y="140970"/>
                    </a:lnTo>
                    <a:lnTo>
                      <a:pt x="1028700" y="0"/>
                    </a:lnTo>
                    <a:lnTo>
                      <a:pt x="1504950" y="880110"/>
                    </a:lnTo>
                    <a:lnTo>
                      <a:pt x="1238250" y="1032510"/>
                    </a:lnTo>
                    <a:lnTo>
                      <a:pt x="956310" y="1245870"/>
                    </a:lnTo>
                    <a:lnTo>
                      <a:pt x="777240" y="1440180"/>
                    </a:lnTo>
                    <a:close/>
                  </a:path>
                </a:pathLst>
              </a:custGeom>
              <a:solidFill>
                <a:srgbClr val="94A8CE">
                  <a:alpha val="55000"/>
                </a:srgbClr>
              </a:solidFill>
              <a:ln>
                <a:solidFill>
                  <a:srgbClr val="16419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3" name="Freeform: Shape 222">
                <a:extLst>
                  <a:ext uri="{FF2B5EF4-FFF2-40B4-BE49-F238E27FC236}">
                    <a16:creationId xmlns:a16="http://schemas.microsoft.com/office/drawing/2014/main" id="{84209D08-0A5A-F0F3-FE25-D2E2EF12D0B8}"/>
                  </a:ext>
                </a:extLst>
              </p:cNvPr>
              <p:cNvSpPr/>
              <p:nvPr/>
            </p:nvSpPr>
            <p:spPr>
              <a:xfrm>
                <a:off x="1280160" y="1937385"/>
                <a:ext cx="1337310" cy="1409700"/>
              </a:xfrm>
              <a:custGeom>
                <a:avLst/>
                <a:gdLst>
                  <a:gd name="connsiteX0" fmla="*/ 975360 w 1337310"/>
                  <a:gd name="connsiteY0" fmla="*/ 1409700 h 1409700"/>
                  <a:gd name="connsiteX1" fmla="*/ 0 w 1337310"/>
                  <a:gd name="connsiteY1" fmla="*/ 1318260 h 1409700"/>
                  <a:gd name="connsiteX2" fmla="*/ 99060 w 1337310"/>
                  <a:gd name="connsiteY2" fmla="*/ 876300 h 1409700"/>
                  <a:gd name="connsiteX3" fmla="*/ 217170 w 1337310"/>
                  <a:gd name="connsiteY3" fmla="*/ 533400 h 1409700"/>
                  <a:gd name="connsiteX4" fmla="*/ 426720 w 1337310"/>
                  <a:gd name="connsiteY4" fmla="*/ 179070 h 1409700"/>
                  <a:gd name="connsiteX5" fmla="*/ 567690 w 1337310"/>
                  <a:gd name="connsiteY5" fmla="*/ 0 h 1409700"/>
                  <a:gd name="connsiteX6" fmla="*/ 1337310 w 1337310"/>
                  <a:gd name="connsiteY6" fmla="*/ 609600 h 1409700"/>
                  <a:gd name="connsiteX7" fmla="*/ 1146810 w 1337310"/>
                  <a:gd name="connsiteY7" fmla="*/ 864870 h 1409700"/>
                  <a:gd name="connsiteX8" fmla="*/ 1036320 w 1337310"/>
                  <a:gd name="connsiteY8" fmla="*/ 1177290 h 1409700"/>
                  <a:gd name="connsiteX9" fmla="*/ 975360 w 1337310"/>
                  <a:gd name="connsiteY9" fmla="*/ 1409700 h 1409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37310" h="1409700">
                    <a:moveTo>
                      <a:pt x="975360" y="1409700"/>
                    </a:moveTo>
                    <a:lnTo>
                      <a:pt x="0" y="1318260"/>
                    </a:lnTo>
                    <a:lnTo>
                      <a:pt x="99060" y="876300"/>
                    </a:lnTo>
                    <a:lnTo>
                      <a:pt x="217170" y="533400"/>
                    </a:lnTo>
                    <a:lnTo>
                      <a:pt x="426720" y="179070"/>
                    </a:lnTo>
                    <a:lnTo>
                      <a:pt x="567690" y="0"/>
                    </a:lnTo>
                    <a:lnTo>
                      <a:pt x="1337310" y="609600"/>
                    </a:lnTo>
                    <a:lnTo>
                      <a:pt x="1146810" y="864870"/>
                    </a:lnTo>
                    <a:lnTo>
                      <a:pt x="1036320" y="1177290"/>
                    </a:lnTo>
                    <a:lnTo>
                      <a:pt x="975360" y="1409700"/>
                    </a:lnTo>
                    <a:close/>
                  </a:path>
                </a:pathLst>
              </a:custGeom>
              <a:solidFill>
                <a:srgbClr val="94A8CE">
                  <a:alpha val="70000"/>
                </a:srgbClr>
              </a:solidFill>
              <a:ln>
                <a:solidFill>
                  <a:srgbClr val="16419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33" name="Freeform: Shape 232">
                <a:extLst>
                  <a:ext uri="{FF2B5EF4-FFF2-40B4-BE49-F238E27FC236}">
                    <a16:creationId xmlns:a16="http://schemas.microsoft.com/office/drawing/2014/main" id="{6309F4D2-CF34-3C0B-0649-94E1C93919E6}"/>
                  </a:ext>
                </a:extLst>
              </p:cNvPr>
              <p:cNvSpPr/>
              <p:nvPr/>
            </p:nvSpPr>
            <p:spPr>
              <a:xfrm>
                <a:off x="2259330" y="1720215"/>
                <a:ext cx="2251710" cy="1775460"/>
              </a:xfrm>
              <a:custGeom>
                <a:avLst/>
                <a:gdLst>
                  <a:gd name="connsiteX0" fmla="*/ 1577340 w 2251710"/>
                  <a:gd name="connsiteY0" fmla="*/ 1775460 h 1775460"/>
                  <a:gd name="connsiteX1" fmla="*/ 0 w 2251710"/>
                  <a:gd name="connsiteY1" fmla="*/ 1634490 h 1775460"/>
                  <a:gd name="connsiteX2" fmla="*/ 41910 w 2251710"/>
                  <a:gd name="connsiteY2" fmla="*/ 1417320 h 1775460"/>
                  <a:gd name="connsiteX3" fmla="*/ 125730 w 2251710"/>
                  <a:gd name="connsiteY3" fmla="*/ 1203960 h 1775460"/>
                  <a:gd name="connsiteX4" fmla="*/ 251460 w 2251710"/>
                  <a:gd name="connsiteY4" fmla="*/ 971550 h 1775460"/>
                  <a:gd name="connsiteX5" fmla="*/ 358140 w 2251710"/>
                  <a:gd name="connsiteY5" fmla="*/ 819150 h 1775460"/>
                  <a:gd name="connsiteX6" fmla="*/ 537210 w 2251710"/>
                  <a:gd name="connsiteY6" fmla="*/ 647700 h 1775460"/>
                  <a:gd name="connsiteX7" fmla="*/ 704850 w 2251710"/>
                  <a:gd name="connsiteY7" fmla="*/ 476250 h 1775460"/>
                  <a:gd name="connsiteX8" fmla="*/ 895350 w 2251710"/>
                  <a:gd name="connsiteY8" fmla="*/ 358140 h 1775460"/>
                  <a:gd name="connsiteX9" fmla="*/ 1085850 w 2251710"/>
                  <a:gd name="connsiteY9" fmla="*/ 251460 h 1775460"/>
                  <a:gd name="connsiteX10" fmla="*/ 1337310 w 2251710"/>
                  <a:gd name="connsiteY10" fmla="*/ 148590 h 1775460"/>
                  <a:gd name="connsiteX11" fmla="*/ 1524000 w 2251710"/>
                  <a:gd name="connsiteY11" fmla="*/ 91440 h 1775460"/>
                  <a:gd name="connsiteX12" fmla="*/ 1924050 w 2251710"/>
                  <a:gd name="connsiteY12" fmla="*/ 26670 h 1775460"/>
                  <a:gd name="connsiteX13" fmla="*/ 2190750 w 2251710"/>
                  <a:gd name="connsiteY13" fmla="*/ 0 h 1775460"/>
                  <a:gd name="connsiteX14" fmla="*/ 2251710 w 2251710"/>
                  <a:gd name="connsiteY14" fmla="*/ 1303020 h 1775460"/>
                  <a:gd name="connsiteX15" fmla="*/ 1764030 w 2251710"/>
                  <a:gd name="connsiteY15" fmla="*/ 1470660 h 1775460"/>
                  <a:gd name="connsiteX16" fmla="*/ 1577340 w 2251710"/>
                  <a:gd name="connsiteY16" fmla="*/ 1775460 h 17754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251710" h="1775460">
                    <a:moveTo>
                      <a:pt x="1577340" y="1775460"/>
                    </a:moveTo>
                    <a:lnTo>
                      <a:pt x="0" y="1634490"/>
                    </a:lnTo>
                    <a:lnTo>
                      <a:pt x="41910" y="1417320"/>
                    </a:lnTo>
                    <a:lnTo>
                      <a:pt x="125730" y="1203960"/>
                    </a:lnTo>
                    <a:lnTo>
                      <a:pt x="251460" y="971550"/>
                    </a:lnTo>
                    <a:lnTo>
                      <a:pt x="358140" y="819150"/>
                    </a:lnTo>
                    <a:lnTo>
                      <a:pt x="537210" y="647700"/>
                    </a:lnTo>
                    <a:lnTo>
                      <a:pt x="704850" y="476250"/>
                    </a:lnTo>
                    <a:lnTo>
                      <a:pt x="895350" y="358140"/>
                    </a:lnTo>
                    <a:lnTo>
                      <a:pt x="1085850" y="251460"/>
                    </a:lnTo>
                    <a:lnTo>
                      <a:pt x="1337310" y="148590"/>
                    </a:lnTo>
                    <a:lnTo>
                      <a:pt x="1524000" y="91440"/>
                    </a:lnTo>
                    <a:lnTo>
                      <a:pt x="1924050" y="26670"/>
                    </a:lnTo>
                    <a:lnTo>
                      <a:pt x="2190750" y="0"/>
                    </a:lnTo>
                    <a:lnTo>
                      <a:pt x="2251710" y="1303020"/>
                    </a:lnTo>
                    <a:lnTo>
                      <a:pt x="1764030" y="1470660"/>
                    </a:lnTo>
                    <a:lnTo>
                      <a:pt x="1577340" y="1775460"/>
                    </a:lnTo>
                    <a:close/>
                  </a:path>
                </a:pathLst>
              </a:custGeom>
              <a:solidFill>
                <a:srgbClr val="94A8CE">
                  <a:alpha val="82000"/>
                </a:srgbClr>
              </a:solidFill>
              <a:ln>
                <a:solidFill>
                  <a:srgbClr val="16419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1" name="Freeform: Shape 220">
                <a:extLst>
                  <a:ext uri="{FF2B5EF4-FFF2-40B4-BE49-F238E27FC236}">
                    <a16:creationId xmlns:a16="http://schemas.microsoft.com/office/drawing/2014/main" id="{9BFB214F-6FF3-8AF4-CA21-523E02F8BC48}"/>
                  </a:ext>
                </a:extLst>
              </p:cNvPr>
              <p:cNvSpPr/>
              <p:nvPr/>
            </p:nvSpPr>
            <p:spPr>
              <a:xfrm>
                <a:off x="1607820" y="4440555"/>
                <a:ext cx="1687830" cy="1558290"/>
              </a:xfrm>
              <a:custGeom>
                <a:avLst/>
                <a:gdLst>
                  <a:gd name="connsiteX0" fmla="*/ 1687830 w 1687830"/>
                  <a:gd name="connsiteY0" fmla="*/ 704850 h 1558290"/>
                  <a:gd name="connsiteX1" fmla="*/ 1154430 w 1687830"/>
                  <a:gd name="connsiteY1" fmla="*/ 1558290 h 1558290"/>
                  <a:gd name="connsiteX2" fmla="*/ 762000 w 1687830"/>
                  <a:gd name="connsiteY2" fmla="*/ 1299210 h 1558290"/>
                  <a:gd name="connsiteX3" fmla="*/ 464820 w 1687830"/>
                  <a:gd name="connsiteY3" fmla="*/ 1040130 h 1558290"/>
                  <a:gd name="connsiteX4" fmla="*/ 148590 w 1687830"/>
                  <a:gd name="connsiteY4" fmla="*/ 662940 h 1558290"/>
                  <a:gd name="connsiteX5" fmla="*/ 0 w 1687830"/>
                  <a:gd name="connsiteY5" fmla="*/ 453390 h 1558290"/>
                  <a:gd name="connsiteX6" fmla="*/ 883920 w 1687830"/>
                  <a:gd name="connsiteY6" fmla="*/ 0 h 1558290"/>
                  <a:gd name="connsiteX7" fmla="*/ 1127760 w 1687830"/>
                  <a:gd name="connsiteY7" fmla="*/ 293370 h 1558290"/>
                  <a:gd name="connsiteX8" fmla="*/ 1455420 w 1687830"/>
                  <a:gd name="connsiteY8" fmla="*/ 586740 h 1558290"/>
                  <a:gd name="connsiteX9" fmla="*/ 1687830 w 1687830"/>
                  <a:gd name="connsiteY9" fmla="*/ 704850 h 15582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87830" h="1558290">
                    <a:moveTo>
                      <a:pt x="1687830" y="704850"/>
                    </a:moveTo>
                    <a:lnTo>
                      <a:pt x="1154430" y="1558290"/>
                    </a:lnTo>
                    <a:lnTo>
                      <a:pt x="762000" y="1299210"/>
                    </a:lnTo>
                    <a:lnTo>
                      <a:pt x="464820" y="1040130"/>
                    </a:lnTo>
                    <a:lnTo>
                      <a:pt x="148590" y="662940"/>
                    </a:lnTo>
                    <a:lnTo>
                      <a:pt x="0" y="453390"/>
                    </a:lnTo>
                    <a:lnTo>
                      <a:pt x="883920" y="0"/>
                    </a:lnTo>
                    <a:lnTo>
                      <a:pt x="1127760" y="293370"/>
                    </a:lnTo>
                    <a:lnTo>
                      <a:pt x="1455420" y="586740"/>
                    </a:lnTo>
                    <a:lnTo>
                      <a:pt x="1687830" y="704850"/>
                    </a:lnTo>
                    <a:close/>
                  </a:path>
                </a:pathLst>
              </a:custGeom>
              <a:solidFill>
                <a:srgbClr val="009A46">
                  <a:alpha val="70000"/>
                </a:srgbClr>
              </a:solidFill>
              <a:ln>
                <a:solidFill>
                  <a:srgbClr val="16419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2" name="Freeform: Shape 221">
                <a:extLst>
                  <a:ext uri="{FF2B5EF4-FFF2-40B4-BE49-F238E27FC236}">
                    <a16:creationId xmlns:a16="http://schemas.microsoft.com/office/drawing/2014/main" id="{A463D018-578B-C4C1-1B9E-81EEB0E59060}"/>
                  </a:ext>
                </a:extLst>
              </p:cNvPr>
              <p:cNvSpPr/>
              <p:nvPr/>
            </p:nvSpPr>
            <p:spPr>
              <a:xfrm>
                <a:off x="1261110" y="3267075"/>
                <a:ext cx="1226820" cy="1623060"/>
              </a:xfrm>
              <a:custGeom>
                <a:avLst/>
                <a:gdLst>
                  <a:gd name="connsiteX0" fmla="*/ 1226820 w 1226820"/>
                  <a:gd name="connsiteY0" fmla="*/ 1177290 h 1623060"/>
                  <a:gd name="connsiteX1" fmla="*/ 358140 w 1226820"/>
                  <a:gd name="connsiteY1" fmla="*/ 1623060 h 1623060"/>
                  <a:gd name="connsiteX2" fmla="*/ 182880 w 1226820"/>
                  <a:gd name="connsiteY2" fmla="*/ 1257300 h 1623060"/>
                  <a:gd name="connsiteX3" fmla="*/ 60960 w 1226820"/>
                  <a:gd name="connsiteY3" fmla="*/ 880110 h 1623060"/>
                  <a:gd name="connsiteX4" fmla="*/ 0 w 1226820"/>
                  <a:gd name="connsiteY4" fmla="*/ 400050 h 1623060"/>
                  <a:gd name="connsiteX5" fmla="*/ 19050 w 1226820"/>
                  <a:gd name="connsiteY5" fmla="*/ 0 h 1623060"/>
                  <a:gd name="connsiteX6" fmla="*/ 982980 w 1226820"/>
                  <a:gd name="connsiteY6" fmla="*/ 91440 h 1623060"/>
                  <a:gd name="connsiteX7" fmla="*/ 975360 w 1226820"/>
                  <a:gd name="connsiteY7" fmla="*/ 499110 h 1623060"/>
                  <a:gd name="connsiteX8" fmla="*/ 1082040 w 1226820"/>
                  <a:gd name="connsiteY8" fmla="*/ 891540 h 1623060"/>
                  <a:gd name="connsiteX9" fmla="*/ 1226820 w 1226820"/>
                  <a:gd name="connsiteY9" fmla="*/ 1177290 h 16230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26820" h="1623060">
                    <a:moveTo>
                      <a:pt x="1226820" y="1177290"/>
                    </a:moveTo>
                    <a:lnTo>
                      <a:pt x="358140" y="1623060"/>
                    </a:lnTo>
                    <a:lnTo>
                      <a:pt x="182880" y="1257300"/>
                    </a:lnTo>
                    <a:lnTo>
                      <a:pt x="60960" y="880110"/>
                    </a:lnTo>
                    <a:lnTo>
                      <a:pt x="0" y="400050"/>
                    </a:lnTo>
                    <a:lnTo>
                      <a:pt x="19050" y="0"/>
                    </a:lnTo>
                    <a:lnTo>
                      <a:pt x="982980" y="91440"/>
                    </a:lnTo>
                    <a:lnTo>
                      <a:pt x="975360" y="499110"/>
                    </a:lnTo>
                    <a:lnTo>
                      <a:pt x="1082040" y="891540"/>
                    </a:lnTo>
                    <a:lnTo>
                      <a:pt x="1226820" y="1177290"/>
                    </a:lnTo>
                    <a:close/>
                  </a:path>
                </a:pathLst>
              </a:custGeom>
              <a:solidFill>
                <a:srgbClr val="009A46">
                  <a:alpha val="55000"/>
                </a:srgbClr>
              </a:solidFill>
              <a:ln>
                <a:solidFill>
                  <a:srgbClr val="16419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10" name="Freeform: Shape 209">
                <a:extLst>
                  <a:ext uri="{FF2B5EF4-FFF2-40B4-BE49-F238E27FC236}">
                    <a16:creationId xmlns:a16="http://schemas.microsoft.com/office/drawing/2014/main" id="{AA68A483-4268-2F87-B2B4-ED8BBDAB3843}"/>
                  </a:ext>
                </a:extLst>
              </p:cNvPr>
              <p:cNvSpPr/>
              <p:nvPr/>
            </p:nvSpPr>
            <p:spPr>
              <a:xfrm>
                <a:off x="4400550" y="714375"/>
                <a:ext cx="971550" cy="1062990"/>
              </a:xfrm>
              <a:custGeom>
                <a:avLst/>
                <a:gdLst>
                  <a:gd name="connsiteX0" fmla="*/ 57150 w 971550"/>
                  <a:gd name="connsiteY0" fmla="*/ 1000125 h 1047750"/>
                  <a:gd name="connsiteX1" fmla="*/ 752475 w 971550"/>
                  <a:gd name="connsiteY1" fmla="*/ 1047750 h 1047750"/>
                  <a:gd name="connsiteX2" fmla="*/ 971550 w 971550"/>
                  <a:gd name="connsiteY2" fmla="*/ 114300 h 1047750"/>
                  <a:gd name="connsiteX3" fmla="*/ 476250 w 971550"/>
                  <a:gd name="connsiteY3" fmla="*/ 9525 h 1047750"/>
                  <a:gd name="connsiteX4" fmla="*/ 0 w 971550"/>
                  <a:gd name="connsiteY4" fmla="*/ 0 h 1047750"/>
                  <a:gd name="connsiteX5" fmla="*/ 57150 w 971550"/>
                  <a:gd name="connsiteY5" fmla="*/ 1000125 h 1047750"/>
                  <a:gd name="connsiteX0" fmla="*/ 57150 w 971550"/>
                  <a:gd name="connsiteY0" fmla="*/ 1000125 h 1062990"/>
                  <a:gd name="connsiteX1" fmla="*/ 741045 w 971550"/>
                  <a:gd name="connsiteY1" fmla="*/ 1062990 h 1062990"/>
                  <a:gd name="connsiteX2" fmla="*/ 971550 w 971550"/>
                  <a:gd name="connsiteY2" fmla="*/ 114300 h 1062990"/>
                  <a:gd name="connsiteX3" fmla="*/ 476250 w 971550"/>
                  <a:gd name="connsiteY3" fmla="*/ 9525 h 1062990"/>
                  <a:gd name="connsiteX4" fmla="*/ 0 w 971550"/>
                  <a:gd name="connsiteY4" fmla="*/ 0 h 1062990"/>
                  <a:gd name="connsiteX5" fmla="*/ 57150 w 971550"/>
                  <a:gd name="connsiteY5" fmla="*/ 1000125 h 10629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71550" h="1062990">
                    <a:moveTo>
                      <a:pt x="57150" y="1000125"/>
                    </a:moveTo>
                    <a:lnTo>
                      <a:pt x="741045" y="1062990"/>
                    </a:lnTo>
                    <a:lnTo>
                      <a:pt x="971550" y="114300"/>
                    </a:lnTo>
                    <a:lnTo>
                      <a:pt x="476250" y="9525"/>
                    </a:lnTo>
                    <a:lnTo>
                      <a:pt x="0" y="0"/>
                    </a:lnTo>
                    <a:lnTo>
                      <a:pt x="57150" y="1000125"/>
                    </a:lnTo>
                    <a:close/>
                  </a:path>
                </a:pathLst>
              </a:custGeom>
              <a:solidFill>
                <a:srgbClr val="009A46">
                  <a:alpha val="70000"/>
                </a:srgbClr>
              </a:solidFill>
              <a:ln>
                <a:solidFill>
                  <a:srgbClr val="16419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11" name="Freeform: Shape 210">
                <a:extLst>
                  <a:ext uri="{FF2B5EF4-FFF2-40B4-BE49-F238E27FC236}">
                    <a16:creationId xmlns:a16="http://schemas.microsoft.com/office/drawing/2014/main" id="{74B37EEC-AD3F-7686-7AE5-247BD0830FDC}"/>
                  </a:ext>
                </a:extLst>
              </p:cNvPr>
              <p:cNvSpPr/>
              <p:nvPr/>
            </p:nvSpPr>
            <p:spPr>
              <a:xfrm>
                <a:off x="5145405" y="819150"/>
                <a:ext cx="1093470" cy="1188720"/>
              </a:xfrm>
              <a:custGeom>
                <a:avLst/>
                <a:gdLst>
                  <a:gd name="connsiteX0" fmla="*/ 0 w 1085850"/>
                  <a:gd name="connsiteY0" fmla="*/ 942975 h 1143000"/>
                  <a:gd name="connsiteX1" fmla="*/ 228600 w 1085850"/>
                  <a:gd name="connsiteY1" fmla="*/ 0 h 1143000"/>
                  <a:gd name="connsiteX2" fmla="*/ 704850 w 1085850"/>
                  <a:gd name="connsiteY2" fmla="*/ 142875 h 1143000"/>
                  <a:gd name="connsiteX3" fmla="*/ 1085850 w 1085850"/>
                  <a:gd name="connsiteY3" fmla="*/ 352425 h 1143000"/>
                  <a:gd name="connsiteX4" fmla="*/ 609600 w 1085850"/>
                  <a:gd name="connsiteY4" fmla="*/ 1143000 h 1143000"/>
                  <a:gd name="connsiteX5" fmla="*/ 0 w 1085850"/>
                  <a:gd name="connsiteY5" fmla="*/ 942975 h 1143000"/>
                  <a:gd name="connsiteX0" fmla="*/ 0 w 1093470"/>
                  <a:gd name="connsiteY0" fmla="*/ 969645 h 1143000"/>
                  <a:gd name="connsiteX1" fmla="*/ 236220 w 1093470"/>
                  <a:gd name="connsiteY1" fmla="*/ 0 h 1143000"/>
                  <a:gd name="connsiteX2" fmla="*/ 712470 w 1093470"/>
                  <a:gd name="connsiteY2" fmla="*/ 142875 h 1143000"/>
                  <a:gd name="connsiteX3" fmla="*/ 1093470 w 1093470"/>
                  <a:gd name="connsiteY3" fmla="*/ 352425 h 1143000"/>
                  <a:gd name="connsiteX4" fmla="*/ 617220 w 1093470"/>
                  <a:gd name="connsiteY4" fmla="*/ 1143000 h 1143000"/>
                  <a:gd name="connsiteX5" fmla="*/ 0 w 1093470"/>
                  <a:gd name="connsiteY5" fmla="*/ 969645 h 1143000"/>
                  <a:gd name="connsiteX0" fmla="*/ 0 w 1093470"/>
                  <a:gd name="connsiteY0" fmla="*/ 969645 h 1188720"/>
                  <a:gd name="connsiteX1" fmla="*/ 236220 w 1093470"/>
                  <a:gd name="connsiteY1" fmla="*/ 0 h 1188720"/>
                  <a:gd name="connsiteX2" fmla="*/ 712470 w 1093470"/>
                  <a:gd name="connsiteY2" fmla="*/ 142875 h 1188720"/>
                  <a:gd name="connsiteX3" fmla="*/ 1093470 w 1093470"/>
                  <a:gd name="connsiteY3" fmla="*/ 352425 h 1188720"/>
                  <a:gd name="connsiteX4" fmla="*/ 598170 w 1093470"/>
                  <a:gd name="connsiteY4" fmla="*/ 1188720 h 1188720"/>
                  <a:gd name="connsiteX5" fmla="*/ 0 w 1093470"/>
                  <a:gd name="connsiteY5" fmla="*/ 969645 h 1188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93470" h="1188720">
                    <a:moveTo>
                      <a:pt x="0" y="969645"/>
                    </a:moveTo>
                    <a:lnTo>
                      <a:pt x="236220" y="0"/>
                    </a:lnTo>
                    <a:lnTo>
                      <a:pt x="712470" y="142875"/>
                    </a:lnTo>
                    <a:lnTo>
                      <a:pt x="1093470" y="352425"/>
                    </a:lnTo>
                    <a:lnTo>
                      <a:pt x="598170" y="1188720"/>
                    </a:lnTo>
                    <a:lnTo>
                      <a:pt x="0" y="969645"/>
                    </a:lnTo>
                    <a:close/>
                  </a:path>
                </a:pathLst>
              </a:custGeom>
              <a:solidFill>
                <a:srgbClr val="009A46">
                  <a:alpha val="55000"/>
                </a:srgbClr>
              </a:solidFill>
              <a:ln>
                <a:solidFill>
                  <a:srgbClr val="16419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2" name="Freeform: Shape 211">
                <a:extLst>
                  <a:ext uri="{FF2B5EF4-FFF2-40B4-BE49-F238E27FC236}">
                    <a16:creationId xmlns:a16="http://schemas.microsoft.com/office/drawing/2014/main" id="{F0E3950C-4B26-061A-7082-AA27761E7FE5}"/>
                  </a:ext>
                </a:extLst>
              </p:cNvPr>
              <p:cNvSpPr/>
              <p:nvPr/>
            </p:nvSpPr>
            <p:spPr>
              <a:xfrm>
                <a:off x="5741670" y="1167765"/>
                <a:ext cx="1257300" cy="1219200"/>
              </a:xfrm>
              <a:custGeom>
                <a:avLst/>
                <a:gdLst>
                  <a:gd name="connsiteX0" fmla="*/ 0 w 1234440"/>
                  <a:gd name="connsiteY0" fmla="*/ 796290 h 1200150"/>
                  <a:gd name="connsiteX1" fmla="*/ 483870 w 1234440"/>
                  <a:gd name="connsiteY1" fmla="*/ 0 h 1200150"/>
                  <a:gd name="connsiteX2" fmla="*/ 922020 w 1234440"/>
                  <a:gd name="connsiteY2" fmla="*/ 281940 h 1200150"/>
                  <a:gd name="connsiteX3" fmla="*/ 1234440 w 1234440"/>
                  <a:gd name="connsiteY3" fmla="*/ 601980 h 1200150"/>
                  <a:gd name="connsiteX4" fmla="*/ 521970 w 1234440"/>
                  <a:gd name="connsiteY4" fmla="*/ 1200150 h 1200150"/>
                  <a:gd name="connsiteX5" fmla="*/ 0 w 1234440"/>
                  <a:gd name="connsiteY5" fmla="*/ 796290 h 1200150"/>
                  <a:gd name="connsiteX0" fmla="*/ 0 w 1257300"/>
                  <a:gd name="connsiteY0" fmla="*/ 849630 h 1200150"/>
                  <a:gd name="connsiteX1" fmla="*/ 506730 w 1257300"/>
                  <a:gd name="connsiteY1" fmla="*/ 0 h 1200150"/>
                  <a:gd name="connsiteX2" fmla="*/ 944880 w 1257300"/>
                  <a:gd name="connsiteY2" fmla="*/ 281940 h 1200150"/>
                  <a:gd name="connsiteX3" fmla="*/ 1257300 w 1257300"/>
                  <a:gd name="connsiteY3" fmla="*/ 601980 h 1200150"/>
                  <a:gd name="connsiteX4" fmla="*/ 544830 w 1257300"/>
                  <a:gd name="connsiteY4" fmla="*/ 1200150 h 1200150"/>
                  <a:gd name="connsiteX5" fmla="*/ 0 w 1257300"/>
                  <a:gd name="connsiteY5" fmla="*/ 849630 h 1200150"/>
                  <a:gd name="connsiteX0" fmla="*/ 0 w 1257300"/>
                  <a:gd name="connsiteY0" fmla="*/ 849630 h 1219200"/>
                  <a:gd name="connsiteX1" fmla="*/ 506730 w 1257300"/>
                  <a:gd name="connsiteY1" fmla="*/ 0 h 1219200"/>
                  <a:gd name="connsiteX2" fmla="*/ 944880 w 1257300"/>
                  <a:gd name="connsiteY2" fmla="*/ 281940 h 1219200"/>
                  <a:gd name="connsiteX3" fmla="*/ 1257300 w 1257300"/>
                  <a:gd name="connsiteY3" fmla="*/ 601980 h 1219200"/>
                  <a:gd name="connsiteX4" fmla="*/ 533400 w 1257300"/>
                  <a:gd name="connsiteY4" fmla="*/ 1219200 h 1219200"/>
                  <a:gd name="connsiteX5" fmla="*/ 0 w 1257300"/>
                  <a:gd name="connsiteY5" fmla="*/ 849630 h 1219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57300" h="1219200">
                    <a:moveTo>
                      <a:pt x="0" y="849630"/>
                    </a:moveTo>
                    <a:lnTo>
                      <a:pt x="506730" y="0"/>
                    </a:lnTo>
                    <a:lnTo>
                      <a:pt x="944880" y="281940"/>
                    </a:lnTo>
                    <a:lnTo>
                      <a:pt x="1257300" y="601980"/>
                    </a:lnTo>
                    <a:lnTo>
                      <a:pt x="533400" y="1219200"/>
                    </a:lnTo>
                    <a:lnTo>
                      <a:pt x="0" y="849630"/>
                    </a:lnTo>
                    <a:close/>
                  </a:path>
                </a:pathLst>
              </a:custGeom>
              <a:solidFill>
                <a:srgbClr val="009A46">
                  <a:alpha val="70000"/>
                </a:srgbClr>
              </a:solidFill>
              <a:ln>
                <a:solidFill>
                  <a:srgbClr val="16419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3" name="Freeform: Shape 212">
                <a:extLst>
                  <a:ext uri="{FF2B5EF4-FFF2-40B4-BE49-F238E27FC236}">
                    <a16:creationId xmlns:a16="http://schemas.microsoft.com/office/drawing/2014/main" id="{00FA798B-4FEB-96C9-E42D-CA0A8D1E9BA3}"/>
                  </a:ext>
                </a:extLst>
              </p:cNvPr>
              <p:cNvSpPr/>
              <p:nvPr/>
            </p:nvSpPr>
            <p:spPr>
              <a:xfrm>
                <a:off x="6275070" y="1765935"/>
                <a:ext cx="1264920" cy="1181100"/>
              </a:xfrm>
              <a:custGeom>
                <a:avLst/>
                <a:gdLst>
                  <a:gd name="connsiteX0" fmla="*/ 0 w 1264920"/>
                  <a:gd name="connsiteY0" fmla="*/ 613410 h 1181100"/>
                  <a:gd name="connsiteX1" fmla="*/ 739140 w 1264920"/>
                  <a:gd name="connsiteY1" fmla="*/ 0 h 1181100"/>
                  <a:gd name="connsiteX2" fmla="*/ 1040130 w 1264920"/>
                  <a:gd name="connsiteY2" fmla="*/ 369570 h 1181100"/>
                  <a:gd name="connsiteX3" fmla="*/ 1264920 w 1264920"/>
                  <a:gd name="connsiteY3" fmla="*/ 822960 h 1181100"/>
                  <a:gd name="connsiteX4" fmla="*/ 354330 w 1264920"/>
                  <a:gd name="connsiteY4" fmla="*/ 1181100 h 1181100"/>
                  <a:gd name="connsiteX5" fmla="*/ 0 w 1264920"/>
                  <a:gd name="connsiteY5" fmla="*/ 613410 h 1181100"/>
                  <a:gd name="connsiteX0" fmla="*/ 0 w 1264920"/>
                  <a:gd name="connsiteY0" fmla="*/ 640080 h 1181100"/>
                  <a:gd name="connsiteX1" fmla="*/ 739140 w 1264920"/>
                  <a:gd name="connsiteY1" fmla="*/ 0 h 1181100"/>
                  <a:gd name="connsiteX2" fmla="*/ 1040130 w 1264920"/>
                  <a:gd name="connsiteY2" fmla="*/ 369570 h 1181100"/>
                  <a:gd name="connsiteX3" fmla="*/ 1264920 w 1264920"/>
                  <a:gd name="connsiteY3" fmla="*/ 822960 h 1181100"/>
                  <a:gd name="connsiteX4" fmla="*/ 354330 w 1264920"/>
                  <a:gd name="connsiteY4" fmla="*/ 1181100 h 1181100"/>
                  <a:gd name="connsiteX5" fmla="*/ 0 w 1264920"/>
                  <a:gd name="connsiteY5" fmla="*/ 640080 h 1181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64920" h="1181100">
                    <a:moveTo>
                      <a:pt x="0" y="640080"/>
                    </a:moveTo>
                    <a:lnTo>
                      <a:pt x="739140" y="0"/>
                    </a:lnTo>
                    <a:lnTo>
                      <a:pt x="1040130" y="369570"/>
                    </a:lnTo>
                    <a:lnTo>
                      <a:pt x="1264920" y="822960"/>
                    </a:lnTo>
                    <a:lnTo>
                      <a:pt x="354330" y="1181100"/>
                    </a:lnTo>
                    <a:lnTo>
                      <a:pt x="0" y="640080"/>
                    </a:lnTo>
                    <a:close/>
                  </a:path>
                </a:pathLst>
              </a:custGeom>
              <a:solidFill>
                <a:srgbClr val="009A46">
                  <a:alpha val="55000"/>
                </a:srgbClr>
              </a:solidFill>
              <a:ln>
                <a:solidFill>
                  <a:srgbClr val="16419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4" name="Freeform: Shape 213">
                <a:extLst>
                  <a:ext uri="{FF2B5EF4-FFF2-40B4-BE49-F238E27FC236}">
                    <a16:creationId xmlns:a16="http://schemas.microsoft.com/office/drawing/2014/main" id="{BBF280B2-D40D-1AF8-650E-98794DE37CD3}"/>
                  </a:ext>
                </a:extLst>
              </p:cNvPr>
              <p:cNvSpPr/>
              <p:nvPr/>
            </p:nvSpPr>
            <p:spPr>
              <a:xfrm>
                <a:off x="6625590" y="2588895"/>
                <a:ext cx="1108710" cy="986790"/>
              </a:xfrm>
              <a:custGeom>
                <a:avLst/>
                <a:gdLst>
                  <a:gd name="connsiteX0" fmla="*/ 0 w 1108710"/>
                  <a:gd name="connsiteY0" fmla="*/ 358140 h 986790"/>
                  <a:gd name="connsiteX1" fmla="*/ 922020 w 1108710"/>
                  <a:gd name="connsiteY1" fmla="*/ 0 h 986790"/>
                  <a:gd name="connsiteX2" fmla="*/ 1059180 w 1108710"/>
                  <a:gd name="connsiteY2" fmla="*/ 445770 h 986790"/>
                  <a:gd name="connsiteX3" fmla="*/ 1108710 w 1108710"/>
                  <a:gd name="connsiteY3" fmla="*/ 986790 h 986790"/>
                  <a:gd name="connsiteX4" fmla="*/ 148590 w 1108710"/>
                  <a:gd name="connsiteY4" fmla="*/ 986790 h 986790"/>
                  <a:gd name="connsiteX5" fmla="*/ 0 w 1108710"/>
                  <a:gd name="connsiteY5" fmla="*/ 358140 h 986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08710" h="986790">
                    <a:moveTo>
                      <a:pt x="0" y="358140"/>
                    </a:moveTo>
                    <a:lnTo>
                      <a:pt x="922020" y="0"/>
                    </a:lnTo>
                    <a:lnTo>
                      <a:pt x="1059180" y="445770"/>
                    </a:lnTo>
                    <a:lnTo>
                      <a:pt x="1108710" y="986790"/>
                    </a:lnTo>
                    <a:lnTo>
                      <a:pt x="148590" y="986790"/>
                    </a:lnTo>
                    <a:lnTo>
                      <a:pt x="0" y="358140"/>
                    </a:lnTo>
                    <a:close/>
                  </a:path>
                </a:pathLst>
              </a:custGeom>
              <a:solidFill>
                <a:srgbClr val="009A46">
                  <a:alpha val="70000"/>
                </a:srgbClr>
              </a:solidFill>
              <a:ln>
                <a:solidFill>
                  <a:srgbClr val="16419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2" name="Freeform: Shape 231">
                <a:extLst>
                  <a:ext uri="{FF2B5EF4-FFF2-40B4-BE49-F238E27FC236}">
                    <a16:creationId xmlns:a16="http://schemas.microsoft.com/office/drawing/2014/main" id="{938B71F0-A870-B0D8-936C-7C8DAFF38C9F}"/>
                  </a:ext>
                </a:extLst>
              </p:cNvPr>
              <p:cNvSpPr/>
              <p:nvPr/>
            </p:nvSpPr>
            <p:spPr>
              <a:xfrm>
                <a:off x="2240280" y="3358515"/>
                <a:ext cx="1779270" cy="1786890"/>
              </a:xfrm>
              <a:custGeom>
                <a:avLst/>
                <a:gdLst>
                  <a:gd name="connsiteX0" fmla="*/ 1779270 w 1779270"/>
                  <a:gd name="connsiteY0" fmla="*/ 617220 h 1786890"/>
                  <a:gd name="connsiteX1" fmla="*/ 1062990 w 1779270"/>
                  <a:gd name="connsiteY1" fmla="*/ 1786890 h 1786890"/>
                  <a:gd name="connsiteX2" fmla="*/ 807720 w 1779270"/>
                  <a:gd name="connsiteY2" fmla="*/ 1638300 h 1786890"/>
                  <a:gd name="connsiteX3" fmla="*/ 575310 w 1779270"/>
                  <a:gd name="connsiteY3" fmla="*/ 1443990 h 1786890"/>
                  <a:gd name="connsiteX4" fmla="*/ 407670 w 1779270"/>
                  <a:gd name="connsiteY4" fmla="*/ 1299210 h 1786890"/>
                  <a:gd name="connsiteX5" fmla="*/ 255270 w 1779270"/>
                  <a:gd name="connsiteY5" fmla="*/ 1089660 h 1786890"/>
                  <a:gd name="connsiteX6" fmla="*/ 121920 w 1779270"/>
                  <a:gd name="connsiteY6" fmla="*/ 830580 h 1786890"/>
                  <a:gd name="connsiteX7" fmla="*/ 41910 w 1779270"/>
                  <a:gd name="connsiteY7" fmla="*/ 548640 h 1786890"/>
                  <a:gd name="connsiteX8" fmla="*/ 0 w 1779270"/>
                  <a:gd name="connsiteY8" fmla="*/ 274320 h 1786890"/>
                  <a:gd name="connsiteX9" fmla="*/ 15240 w 1779270"/>
                  <a:gd name="connsiteY9" fmla="*/ 0 h 1786890"/>
                  <a:gd name="connsiteX10" fmla="*/ 1600200 w 1779270"/>
                  <a:gd name="connsiteY10" fmla="*/ 148590 h 1786890"/>
                  <a:gd name="connsiteX11" fmla="*/ 1645920 w 1779270"/>
                  <a:gd name="connsiteY11" fmla="*/ 403860 h 1786890"/>
                  <a:gd name="connsiteX12" fmla="*/ 1779270 w 1779270"/>
                  <a:gd name="connsiteY12" fmla="*/ 617220 h 1786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779270" h="1786890">
                    <a:moveTo>
                      <a:pt x="1779270" y="617220"/>
                    </a:moveTo>
                    <a:lnTo>
                      <a:pt x="1062990" y="1786890"/>
                    </a:lnTo>
                    <a:lnTo>
                      <a:pt x="807720" y="1638300"/>
                    </a:lnTo>
                    <a:lnTo>
                      <a:pt x="575310" y="1443990"/>
                    </a:lnTo>
                    <a:lnTo>
                      <a:pt x="407670" y="1299210"/>
                    </a:lnTo>
                    <a:lnTo>
                      <a:pt x="255270" y="1089660"/>
                    </a:lnTo>
                    <a:lnTo>
                      <a:pt x="121920" y="830580"/>
                    </a:lnTo>
                    <a:lnTo>
                      <a:pt x="41910" y="548640"/>
                    </a:lnTo>
                    <a:lnTo>
                      <a:pt x="0" y="274320"/>
                    </a:lnTo>
                    <a:lnTo>
                      <a:pt x="15240" y="0"/>
                    </a:lnTo>
                    <a:lnTo>
                      <a:pt x="1600200" y="148590"/>
                    </a:lnTo>
                    <a:lnTo>
                      <a:pt x="1645920" y="403860"/>
                    </a:lnTo>
                    <a:lnTo>
                      <a:pt x="1779270" y="617220"/>
                    </a:lnTo>
                    <a:close/>
                  </a:path>
                </a:pathLst>
              </a:custGeom>
              <a:solidFill>
                <a:srgbClr val="009A46">
                  <a:alpha val="60000"/>
                </a:srgbClr>
              </a:solidFill>
              <a:ln>
                <a:solidFill>
                  <a:srgbClr val="16419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0" name="Freeform: Shape 219">
                <a:extLst>
                  <a:ext uri="{FF2B5EF4-FFF2-40B4-BE49-F238E27FC236}">
                    <a16:creationId xmlns:a16="http://schemas.microsoft.com/office/drawing/2014/main" id="{37CD6DC3-58E3-7052-F107-82A503504F7A}"/>
                  </a:ext>
                </a:extLst>
              </p:cNvPr>
              <p:cNvSpPr/>
              <p:nvPr/>
            </p:nvSpPr>
            <p:spPr>
              <a:xfrm>
                <a:off x="2762250" y="5153025"/>
                <a:ext cx="1798320" cy="1295400"/>
              </a:xfrm>
              <a:custGeom>
                <a:avLst/>
                <a:gdLst>
                  <a:gd name="connsiteX0" fmla="*/ 1775460 w 1798320"/>
                  <a:gd name="connsiteY0" fmla="*/ 270510 h 1295400"/>
                  <a:gd name="connsiteX1" fmla="*/ 1798320 w 1798320"/>
                  <a:gd name="connsiteY1" fmla="*/ 1295400 h 1295400"/>
                  <a:gd name="connsiteX2" fmla="*/ 1253490 w 1798320"/>
                  <a:gd name="connsiteY2" fmla="*/ 1257300 h 1295400"/>
                  <a:gd name="connsiteX3" fmla="*/ 666750 w 1798320"/>
                  <a:gd name="connsiteY3" fmla="*/ 1131570 h 1295400"/>
                  <a:gd name="connsiteX4" fmla="*/ 198120 w 1798320"/>
                  <a:gd name="connsiteY4" fmla="*/ 948690 h 1295400"/>
                  <a:gd name="connsiteX5" fmla="*/ 0 w 1798320"/>
                  <a:gd name="connsiteY5" fmla="*/ 845820 h 1295400"/>
                  <a:gd name="connsiteX6" fmla="*/ 537210 w 1798320"/>
                  <a:gd name="connsiteY6" fmla="*/ 0 h 1295400"/>
                  <a:gd name="connsiteX7" fmla="*/ 861060 w 1798320"/>
                  <a:gd name="connsiteY7" fmla="*/ 137160 h 1295400"/>
                  <a:gd name="connsiteX8" fmla="*/ 1344930 w 1798320"/>
                  <a:gd name="connsiteY8" fmla="*/ 255270 h 1295400"/>
                  <a:gd name="connsiteX9" fmla="*/ 1775460 w 1798320"/>
                  <a:gd name="connsiteY9" fmla="*/ 270510 h 1295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98320" h="1295400">
                    <a:moveTo>
                      <a:pt x="1775460" y="270510"/>
                    </a:moveTo>
                    <a:lnTo>
                      <a:pt x="1798320" y="1295400"/>
                    </a:lnTo>
                    <a:lnTo>
                      <a:pt x="1253490" y="1257300"/>
                    </a:lnTo>
                    <a:lnTo>
                      <a:pt x="666750" y="1131570"/>
                    </a:lnTo>
                    <a:lnTo>
                      <a:pt x="198120" y="948690"/>
                    </a:lnTo>
                    <a:lnTo>
                      <a:pt x="0" y="845820"/>
                    </a:lnTo>
                    <a:lnTo>
                      <a:pt x="537210" y="0"/>
                    </a:lnTo>
                    <a:lnTo>
                      <a:pt x="861060" y="137160"/>
                    </a:lnTo>
                    <a:lnTo>
                      <a:pt x="1344930" y="255270"/>
                    </a:lnTo>
                    <a:lnTo>
                      <a:pt x="1775460" y="270510"/>
                    </a:lnTo>
                    <a:close/>
                  </a:path>
                </a:pathLst>
              </a:custGeom>
              <a:solidFill>
                <a:srgbClr val="009A46">
                  <a:alpha val="55000"/>
                </a:srgbClr>
              </a:solidFill>
              <a:ln>
                <a:solidFill>
                  <a:srgbClr val="16419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1" name="Freeform: Shape 230">
                <a:extLst>
                  <a:ext uri="{FF2B5EF4-FFF2-40B4-BE49-F238E27FC236}">
                    <a16:creationId xmlns:a16="http://schemas.microsoft.com/office/drawing/2014/main" id="{7CDF7C07-3E85-953B-4F63-9821A8A7986D}"/>
                  </a:ext>
                </a:extLst>
              </p:cNvPr>
              <p:cNvSpPr/>
              <p:nvPr/>
            </p:nvSpPr>
            <p:spPr>
              <a:xfrm>
                <a:off x="3303270" y="3971925"/>
                <a:ext cx="2305050" cy="1459230"/>
              </a:xfrm>
              <a:custGeom>
                <a:avLst/>
                <a:gdLst>
                  <a:gd name="connsiteX0" fmla="*/ 1550670 w 2305050"/>
                  <a:gd name="connsiteY0" fmla="*/ 99060 h 1459230"/>
                  <a:gd name="connsiteX1" fmla="*/ 2305050 w 2305050"/>
                  <a:gd name="connsiteY1" fmla="*/ 1223010 h 1459230"/>
                  <a:gd name="connsiteX2" fmla="*/ 2087880 w 2305050"/>
                  <a:gd name="connsiteY2" fmla="*/ 1322070 h 1459230"/>
                  <a:gd name="connsiteX3" fmla="*/ 1802130 w 2305050"/>
                  <a:gd name="connsiteY3" fmla="*/ 1402080 h 1459230"/>
                  <a:gd name="connsiteX4" fmla="*/ 1543050 w 2305050"/>
                  <a:gd name="connsiteY4" fmla="*/ 1436370 h 1459230"/>
                  <a:gd name="connsiteX5" fmla="*/ 1238250 w 2305050"/>
                  <a:gd name="connsiteY5" fmla="*/ 1459230 h 1459230"/>
                  <a:gd name="connsiteX6" fmla="*/ 937260 w 2305050"/>
                  <a:gd name="connsiteY6" fmla="*/ 1447800 h 1459230"/>
                  <a:gd name="connsiteX7" fmla="*/ 586740 w 2305050"/>
                  <a:gd name="connsiteY7" fmla="*/ 1390650 h 1459230"/>
                  <a:gd name="connsiteX8" fmla="*/ 300990 w 2305050"/>
                  <a:gd name="connsiteY8" fmla="*/ 1303020 h 1459230"/>
                  <a:gd name="connsiteX9" fmla="*/ 0 w 2305050"/>
                  <a:gd name="connsiteY9" fmla="*/ 1181100 h 1459230"/>
                  <a:gd name="connsiteX10" fmla="*/ 727710 w 2305050"/>
                  <a:gd name="connsiteY10" fmla="*/ 0 h 1459230"/>
                  <a:gd name="connsiteX11" fmla="*/ 1158240 w 2305050"/>
                  <a:gd name="connsiteY11" fmla="*/ 179070 h 1459230"/>
                  <a:gd name="connsiteX12" fmla="*/ 1550670 w 2305050"/>
                  <a:gd name="connsiteY12" fmla="*/ 99060 h 14592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305050" h="1459230">
                    <a:moveTo>
                      <a:pt x="1550670" y="99060"/>
                    </a:moveTo>
                    <a:lnTo>
                      <a:pt x="2305050" y="1223010"/>
                    </a:lnTo>
                    <a:lnTo>
                      <a:pt x="2087880" y="1322070"/>
                    </a:lnTo>
                    <a:lnTo>
                      <a:pt x="1802130" y="1402080"/>
                    </a:lnTo>
                    <a:lnTo>
                      <a:pt x="1543050" y="1436370"/>
                    </a:lnTo>
                    <a:lnTo>
                      <a:pt x="1238250" y="1459230"/>
                    </a:lnTo>
                    <a:lnTo>
                      <a:pt x="937260" y="1447800"/>
                    </a:lnTo>
                    <a:lnTo>
                      <a:pt x="586740" y="1390650"/>
                    </a:lnTo>
                    <a:lnTo>
                      <a:pt x="300990" y="1303020"/>
                    </a:lnTo>
                    <a:lnTo>
                      <a:pt x="0" y="1181100"/>
                    </a:lnTo>
                    <a:lnTo>
                      <a:pt x="727710" y="0"/>
                    </a:lnTo>
                    <a:lnTo>
                      <a:pt x="1158240" y="179070"/>
                    </a:lnTo>
                    <a:lnTo>
                      <a:pt x="1550670" y="99060"/>
                    </a:lnTo>
                    <a:close/>
                  </a:path>
                </a:pathLst>
              </a:custGeom>
              <a:solidFill>
                <a:srgbClr val="009A46">
                  <a:alpha val="90000"/>
                </a:srgbClr>
              </a:solidFill>
              <a:ln>
                <a:solidFill>
                  <a:srgbClr val="16419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9" name="Freeform: Shape 218">
                <a:extLst>
                  <a:ext uri="{FF2B5EF4-FFF2-40B4-BE49-F238E27FC236}">
                    <a16:creationId xmlns:a16="http://schemas.microsoft.com/office/drawing/2014/main" id="{094C246D-A5DF-5051-3AFD-92901484D738}"/>
                  </a:ext>
                </a:extLst>
              </p:cNvPr>
              <p:cNvSpPr/>
              <p:nvPr/>
            </p:nvSpPr>
            <p:spPr>
              <a:xfrm>
                <a:off x="4533900" y="5210175"/>
                <a:ext cx="1664970" cy="1230630"/>
              </a:xfrm>
              <a:custGeom>
                <a:avLst/>
                <a:gdLst>
                  <a:gd name="connsiteX0" fmla="*/ 1085850 w 1664970"/>
                  <a:gd name="connsiteY0" fmla="*/ 0 h 1230630"/>
                  <a:gd name="connsiteX1" fmla="*/ 1664970 w 1664970"/>
                  <a:gd name="connsiteY1" fmla="*/ 807720 h 1230630"/>
                  <a:gd name="connsiteX2" fmla="*/ 1154430 w 1664970"/>
                  <a:gd name="connsiteY2" fmla="*/ 1043940 h 1230630"/>
                  <a:gd name="connsiteX3" fmla="*/ 533400 w 1664970"/>
                  <a:gd name="connsiteY3" fmla="*/ 1200150 h 1230630"/>
                  <a:gd name="connsiteX4" fmla="*/ 30480 w 1664970"/>
                  <a:gd name="connsiteY4" fmla="*/ 1230630 h 1230630"/>
                  <a:gd name="connsiteX5" fmla="*/ 0 w 1664970"/>
                  <a:gd name="connsiteY5" fmla="*/ 228600 h 1230630"/>
                  <a:gd name="connsiteX6" fmla="*/ 426720 w 1664970"/>
                  <a:gd name="connsiteY6" fmla="*/ 179070 h 1230630"/>
                  <a:gd name="connsiteX7" fmla="*/ 811530 w 1664970"/>
                  <a:gd name="connsiteY7" fmla="*/ 95250 h 1230630"/>
                  <a:gd name="connsiteX8" fmla="*/ 1085850 w 1664970"/>
                  <a:gd name="connsiteY8" fmla="*/ 0 h 12306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64970" h="1230630">
                    <a:moveTo>
                      <a:pt x="1085850" y="0"/>
                    </a:moveTo>
                    <a:lnTo>
                      <a:pt x="1664970" y="807720"/>
                    </a:lnTo>
                    <a:lnTo>
                      <a:pt x="1154430" y="1043940"/>
                    </a:lnTo>
                    <a:lnTo>
                      <a:pt x="533400" y="1200150"/>
                    </a:lnTo>
                    <a:lnTo>
                      <a:pt x="30480" y="1230630"/>
                    </a:lnTo>
                    <a:lnTo>
                      <a:pt x="0" y="228600"/>
                    </a:lnTo>
                    <a:lnTo>
                      <a:pt x="426720" y="179070"/>
                    </a:lnTo>
                    <a:lnTo>
                      <a:pt x="811530" y="95250"/>
                    </a:lnTo>
                    <a:lnTo>
                      <a:pt x="1085850" y="0"/>
                    </a:lnTo>
                    <a:close/>
                  </a:path>
                </a:pathLst>
              </a:custGeom>
              <a:solidFill>
                <a:srgbClr val="AFDE04">
                  <a:alpha val="70000"/>
                </a:srgbClr>
              </a:solidFill>
              <a:ln>
                <a:solidFill>
                  <a:srgbClr val="16419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7" name="Freeform: Shape 216">
                <a:extLst>
                  <a:ext uri="{FF2B5EF4-FFF2-40B4-BE49-F238E27FC236}">
                    <a16:creationId xmlns:a16="http://schemas.microsoft.com/office/drawing/2014/main" id="{9B33ECDE-9E37-B584-9EE4-DF3921587640}"/>
                  </a:ext>
                </a:extLst>
              </p:cNvPr>
              <p:cNvSpPr/>
              <p:nvPr/>
            </p:nvSpPr>
            <p:spPr>
              <a:xfrm>
                <a:off x="5623560" y="4798695"/>
                <a:ext cx="1280160" cy="1219200"/>
              </a:xfrm>
              <a:custGeom>
                <a:avLst/>
                <a:gdLst>
                  <a:gd name="connsiteX0" fmla="*/ 575310 w 1253490"/>
                  <a:gd name="connsiteY0" fmla="*/ 0 h 1184910"/>
                  <a:gd name="connsiteX1" fmla="*/ 1253490 w 1253490"/>
                  <a:gd name="connsiteY1" fmla="*/ 666750 h 1184910"/>
                  <a:gd name="connsiteX2" fmla="*/ 548640 w 1253490"/>
                  <a:gd name="connsiteY2" fmla="*/ 1184910 h 1184910"/>
                  <a:gd name="connsiteX3" fmla="*/ 0 w 1253490"/>
                  <a:gd name="connsiteY3" fmla="*/ 415290 h 1184910"/>
                  <a:gd name="connsiteX4" fmla="*/ 575310 w 1253490"/>
                  <a:gd name="connsiteY4" fmla="*/ 0 h 1184910"/>
                  <a:gd name="connsiteX0" fmla="*/ 548640 w 1253490"/>
                  <a:gd name="connsiteY0" fmla="*/ 0 h 1188720"/>
                  <a:gd name="connsiteX1" fmla="*/ 1253490 w 1253490"/>
                  <a:gd name="connsiteY1" fmla="*/ 670560 h 1188720"/>
                  <a:gd name="connsiteX2" fmla="*/ 548640 w 1253490"/>
                  <a:gd name="connsiteY2" fmla="*/ 1188720 h 1188720"/>
                  <a:gd name="connsiteX3" fmla="*/ 0 w 1253490"/>
                  <a:gd name="connsiteY3" fmla="*/ 419100 h 1188720"/>
                  <a:gd name="connsiteX4" fmla="*/ 548640 w 1253490"/>
                  <a:gd name="connsiteY4" fmla="*/ 0 h 1188720"/>
                  <a:gd name="connsiteX0" fmla="*/ 556260 w 1253490"/>
                  <a:gd name="connsiteY0" fmla="*/ 0 h 1219200"/>
                  <a:gd name="connsiteX1" fmla="*/ 1253490 w 1253490"/>
                  <a:gd name="connsiteY1" fmla="*/ 701040 h 1219200"/>
                  <a:gd name="connsiteX2" fmla="*/ 548640 w 1253490"/>
                  <a:gd name="connsiteY2" fmla="*/ 1219200 h 1219200"/>
                  <a:gd name="connsiteX3" fmla="*/ 0 w 1253490"/>
                  <a:gd name="connsiteY3" fmla="*/ 449580 h 1219200"/>
                  <a:gd name="connsiteX4" fmla="*/ 556260 w 1253490"/>
                  <a:gd name="connsiteY4" fmla="*/ 0 h 1219200"/>
                  <a:gd name="connsiteX0" fmla="*/ 582930 w 1280160"/>
                  <a:gd name="connsiteY0" fmla="*/ 0 h 1219200"/>
                  <a:gd name="connsiteX1" fmla="*/ 1280160 w 1280160"/>
                  <a:gd name="connsiteY1" fmla="*/ 701040 h 1219200"/>
                  <a:gd name="connsiteX2" fmla="*/ 575310 w 1280160"/>
                  <a:gd name="connsiteY2" fmla="*/ 1219200 h 1219200"/>
                  <a:gd name="connsiteX3" fmla="*/ 0 w 1280160"/>
                  <a:gd name="connsiteY3" fmla="*/ 403860 h 1219200"/>
                  <a:gd name="connsiteX4" fmla="*/ 582930 w 1280160"/>
                  <a:gd name="connsiteY4" fmla="*/ 0 h 1219200"/>
                  <a:gd name="connsiteX0" fmla="*/ 582930 w 1280160"/>
                  <a:gd name="connsiteY0" fmla="*/ 0 h 1219200"/>
                  <a:gd name="connsiteX1" fmla="*/ 1280160 w 1280160"/>
                  <a:gd name="connsiteY1" fmla="*/ 701040 h 1219200"/>
                  <a:gd name="connsiteX2" fmla="*/ 1177290 w 1280160"/>
                  <a:gd name="connsiteY2" fmla="*/ 781050 h 1219200"/>
                  <a:gd name="connsiteX3" fmla="*/ 575310 w 1280160"/>
                  <a:gd name="connsiteY3" fmla="*/ 1219200 h 1219200"/>
                  <a:gd name="connsiteX4" fmla="*/ 0 w 1280160"/>
                  <a:gd name="connsiteY4" fmla="*/ 403860 h 1219200"/>
                  <a:gd name="connsiteX5" fmla="*/ 582930 w 1280160"/>
                  <a:gd name="connsiteY5" fmla="*/ 0 h 1219200"/>
                  <a:gd name="connsiteX0" fmla="*/ 582930 w 1280160"/>
                  <a:gd name="connsiteY0" fmla="*/ 0 h 1219200"/>
                  <a:gd name="connsiteX1" fmla="*/ 1280160 w 1280160"/>
                  <a:gd name="connsiteY1" fmla="*/ 701040 h 1219200"/>
                  <a:gd name="connsiteX2" fmla="*/ 971550 w 1280160"/>
                  <a:gd name="connsiteY2" fmla="*/ 979170 h 1219200"/>
                  <a:gd name="connsiteX3" fmla="*/ 575310 w 1280160"/>
                  <a:gd name="connsiteY3" fmla="*/ 1219200 h 1219200"/>
                  <a:gd name="connsiteX4" fmla="*/ 0 w 1280160"/>
                  <a:gd name="connsiteY4" fmla="*/ 403860 h 1219200"/>
                  <a:gd name="connsiteX5" fmla="*/ 582930 w 1280160"/>
                  <a:gd name="connsiteY5" fmla="*/ 0 h 1219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80160" h="1219200">
                    <a:moveTo>
                      <a:pt x="582930" y="0"/>
                    </a:moveTo>
                    <a:lnTo>
                      <a:pt x="1280160" y="701040"/>
                    </a:lnTo>
                    <a:lnTo>
                      <a:pt x="971550" y="979170"/>
                    </a:lnTo>
                    <a:lnTo>
                      <a:pt x="575310" y="1219200"/>
                    </a:lnTo>
                    <a:lnTo>
                      <a:pt x="0" y="403860"/>
                    </a:lnTo>
                    <a:lnTo>
                      <a:pt x="582930" y="0"/>
                    </a:lnTo>
                    <a:close/>
                  </a:path>
                </a:pathLst>
              </a:custGeom>
              <a:solidFill>
                <a:srgbClr val="009A46">
                  <a:alpha val="55000"/>
                </a:srgbClr>
              </a:solidFill>
              <a:ln>
                <a:solidFill>
                  <a:srgbClr val="16419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6" name="Freeform: Shape 215">
                <a:extLst>
                  <a:ext uri="{FF2B5EF4-FFF2-40B4-BE49-F238E27FC236}">
                    <a16:creationId xmlns:a16="http://schemas.microsoft.com/office/drawing/2014/main" id="{8FB5CC85-7D7A-D385-F25C-BADB20979BA1}"/>
                  </a:ext>
                </a:extLst>
              </p:cNvPr>
              <p:cNvSpPr/>
              <p:nvPr/>
            </p:nvSpPr>
            <p:spPr>
              <a:xfrm>
                <a:off x="6214110" y="4269105"/>
                <a:ext cx="1291590" cy="1238250"/>
              </a:xfrm>
              <a:custGeom>
                <a:avLst/>
                <a:gdLst>
                  <a:gd name="connsiteX0" fmla="*/ 396240 w 1272540"/>
                  <a:gd name="connsiteY0" fmla="*/ 0 h 1238250"/>
                  <a:gd name="connsiteX1" fmla="*/ 1272540 w 1272540"/>
                  <a:gd name="connsiteY1" fmla="*/ 415290 h 1238250"/>
                  <a:gd name="connsiteX2" fmla="*/ 1028700 w 1272540"/>
                  <a:gd name="connsiteY2" fmla="*/ 830580 h 1238250"/>
                  <a:gd name="connsiteX3" fmla="*/ 681990 w 1272540"/>
                  <a:gd name="connsiteY3" fmla="*/ 1238250 h 1238250"/>
                  <a:gd name="connsiteX4" fmla="*/ 0 w 1272540"/>
                  <a:gd name="connsiteY4" fmla="*/ 563880 h 1238250"/>
                  <a:gd name="connsiteX5" fmla="*/ 396240 w 1272540"/>
                  <a:gd name="connsiteY5" fmla="*/ 0 h 1238250"/>
                  <a:gd name="connsiteX0" fmla="*/ 422910 w 1299210"/>
                  <a:gd name="connsiteY0" fmla="*/ 0 h 1238250"/>
                  <a:gd name="connsiteX1" fmla="*/ 1299210 w 1299210"/>
                  <a:gd name="connsiteY1" fmla="*/ 415290 h 1238250"/>
                  <a:gd name="connsiteX2" fmla="*/ 1055370 w 1299210"/>
                  <a:gd name="connsiteY2" fmla="*/ 830580 h 1238250"/>
                  <a:gd name="connsiteX3" fmla="*/ 708660 w 1299210"/>
                  <a:gd name="connsiteY3" fmla="*/ 1238250 h 1238250"/>
                  <a:gd name="connsiteX4" fmla="*/ 0 w 1299210"/>
                  <a:gd name="connsiteY4" fmla="*/ 560070 h 1238250"/>
                  <a:gd name="connsiteX5" fmla="*/ 422910 w 1299210"/>
                  <a:gd name="connsiteY5" fmla="*/ 0 h 1238250"/>
                  <a:gd name="connsiteX0" fmla="*/ 415290 w 1291590"/>
                  <a:gd name="connsiteY0" fmla="*/ 0 h 1238250"/>
                  <a:gd name="connsiteX1" fmla="*/ 1291590 w 1291590"/>
                  <a:gd name="connsiteY1" fmla="*/ 415290 h 1238250"/>
                  <a:gd name="connsiteX2" fmla="*/ 1047750 w 1291590"/>
                  <a:gd name="connsiteY2" fmla="*/ 830580 h 1238250"/>
                  <a:gd name="connsiteX3" fmla="*/ 701040 w 1291590"/>
                  <a:gd name="connsiteY3" fmla="*/ 1238250 h 1238250"/>
                  <a:gd name="connsiteX4" fmla="*/ 0 w 1291590"/>
                  <a:gd name="connsiteY4" fmla="*/ 537210 h 1238250"/>
                  <a:gd name="connsiteX5" fmla="*/ 415290 w 1291590"/>
                  <a:gd name="connsiteY5" fmla="*/ 0 h 1238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91590" h="1238250">
                    <a:moveTo>
                      <a:pt x="415290" y="0"/>
                    </a:moveTo>
                    <a:lnTo>
                      <a:pt x="1291590" y="415290"/>
                    </a:lnTo>
                    <a:lnTo>
                      <a:pt x="1047750" y="830580"/>
                    </a:lnTo>
                    <a:lnTo>
                      <a:pt x="701040" y="1238250"/>
                    </a:lnTo>
                    <a:lnTo>
                      <a:pt x="0" y="537210"/>
                    </a:lnTo>
                    <a:lnTo>
                      <a:pt x="415290" y="0"/>
                    </a:lnTo>
                    <a:close/>
                  </a:path>
                </a:pathLst>
              </a:custGeom>
              <a:solidFill>
                <a:srgbClr val="009A46">
                  <a:alpha val="70000"/>
                </a:srgbClr>
              </a:solidFill>
              <a:ln>
                <a:solidFill>
                  <a:srgbClr val="16419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5" name="Freeform: Shape 214">
                <a:extLst>
                  <a:ext uri="{FF2B5EF4-FFF2-40B4-BE49-F238E27FC236}">
                    <a16:creationId xmlns:a16="http://schemas.microsoft.com/office/drawing/2014/main" id="{97DA9D6E-342A-1C0C-8C50-80B463E5FA22}"/>
                  </a:ext>
                </a:extLst>
              </p:cNvPr>
              <p:cNvSpPr/>
              <p:nvPr/>
            </p:nvSpPr>
            <p:spPr>
              <a:xfrm>
                <a:off x="6633210" y="3579495"/>
                <a:ext cx="1112520" cy="1101090"/>
              </a:xfrm>
              <a:custGeom>
                <a:avLst/>
                <a:gdLst>
                  <a:gd name="connsiteX0" fmla="*/ 137160 w 1112520"/>
                  <a:gd name="connsiteY0" fmla="*/ 0 h 1101090"/>
                  <a:gd name="connsiteX1" fmla="*/ 1112520 w 1112520"/>
                  <a:gd name="connsiteY1" fmla="*/ 0 h 1101090"/>
                  <a:gd name="connsiteX2" fmla="*/ 1040130 w 1112520"/>
                  <a:gd name="connsiteY2" fmla="*/ 594360 h 1101090"/>
                  <a:gd name="connsiteX3" fmla="*/ 864870 w 1112520"/>
                  <a:gd name="connsiteY3" fmla="*/ 1101090 h 1101090"/>
                  <a:gd name="connsiteX4" fmla="*/ 0 w 1112520"/>
                  <a:gd name="connsiteY4" fmla="*/ 693420 h 1101090"/>
                  <a:gd name="connsiteX5" fmla="*/ 137160 w 1112520"/>
                  <a:gd name="connsiteY5" fmla="*/ 0 h 11010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12520" h="1101090">
                    <a:moveTo>
                      <a:pt x="137160" y="0"/>
                    </a:moveTo>
                    <a:lnTo>
                      <a:pt x="1112520" y="0"/>
                    </a:lnTo>
                    <a:lnTo>
                      <a:pt x="1040130" y="594360"/>
                    </a:lnTo>
                    <a:lnTo>
                      <a:pt x="864870" y="1101090"/>
                    </a:lnTo>
                    <a:lnTo>
                      <a:pt x="0" y="693420"/>
                    </a:lnTo>
                    <a:lnTo>
                      <a:pt x="137160" y="0"/>
                    </a:lnTo>
                    <a:close/>
                  </a:path>
                </a:pathLst>
              </a:custGeom>
              <a:solidFill>
                <a:srgbClr val="009A46">
                  <a:alpha val="55000"/>
                </a:srgbClr>
              </a:solidFill>
              <a:ln>
                <a:solidFill>
                  <a:srgbClr val="16419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0" name="Freeform: Shape 229">
                <a:extLst>
                  <a:ext uri="{FF2B5EF4-FFF2-40B4-BE49-F238E27FC236}">
                    <a16:creationId xmlns:a16="http://schemas.microsoft.com/office/drawing/2014/main" id="{9E20C728-ECC0-3344-B71C-670D85382D6B}"/>
                  </a:ext>
                </a:extLst>
              </p:cNvPr>
              <p:cNvSpPr/>
              <p:nvPr/>
            </p:nvSpPr>
            <p:spPr>
              <a:xfrm>
                <a:off x="4853940" y="3579495"/>
                <a:ext cx="1916430" cy="1619250"/>
              </a:xfrm>
              <a:custGeom>
                <a:avLst/>
                <a:gdLst>
                  <a:gd name="connsiteX0" fmla="*/ 350520 w 1916430"/>
                  <a:gd name="connsiteY0" fmla="*/ 0 h 1619250"/>
                  <a:gd name="connsiteX1" fmla="*/ 1916430 w 1916430"/>
                  <a:gd name="connsiteY1" fmla="*/ 0 h 1619250"/>
                  <a:gd name="connsiteX2" fmla="*/ 1905000 w 1916430"/>
                  <a:gd name="connsiteY2" fmla="*/ 243840 h 1619250"/>
                  <a:gd name="connsiteX3" fmla="*/ 1851660 w 1916430"/>
                  <a:gd name="connsiteY3" fmla="*/ 472440 h 1619250"/>
                  <a:gd name="connsiteX4" fmla="*/ 1764030 w 1916430"/>
                  <a:gd name="connsiteY4" fmla="*/ 681990 h 1619250"/>
                  <a:gd name="connsiteX5" fmla="*/ 1668780 w 1916430"/>
                  <a:gd name="connsiteY5" fmla="*/ 868680 h 1619250"/>
                  <a:gd name="connsiteX6" fmla="*/ 1524000 w 1916430"/>
                  <a:gd name="connsiteY6" fmla="*/ 1043940 h 1619250"/>
                  <a:gd name="connsiteX7" fmla="*/ 1356360 w 1916430"/>
                  <a:gd name="connsiteY7" fmla="*/ 1223010 h 1619250"/>
                  <a:gd name="connsiteX8" fmla="*/ 1169670 w 1916430"/>
                  <a:gd name="connsiteY8" fmla="*/ 1371600 h 1619250"/>
                  <a:gd name="connsiteX9" fmla="*/ 944880 w 1916430"/>
                  <a:gd name="connsiteY9" fmla="*/ 1516380 h 1619250"/>
                  <a:gd name="connsiteX10" fmla="*/ 765810 w 1916430"/>
                  <a:gd name="connsiteY10" fmla="*/ 1619250 h 1619250"/>
                  <a:gd name="connsiteX11" fmla="*/ 0 w 1916430"/>
                  <a:gd name="connsiteY11" fmla="*/ 506730 h 1619250"/>
                  <a:gd name="connsiteX12" fmla="*/ 350520 w 1916430"/>
                  <a:gd name="connsiteY12" fmla="*/ 0 h 1619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916430" h="1619250">
                    <a:moveTo>
                      <a:pt x="350520" y="0"/>
                    </a:moveTo>
                    <a:lnTo>
                      <a:pt x="1916430" y="0"/>
                    </a:lnTo>
                    <a:lnTo>
                      <a:pt x="1905000" y="243840"/>
                    </a:lnTo>
                    <a:lnTo>
                      <a:pt x="1851660" y="472440"/>
                    </a:lnTo>
                    <a:lnTo>
                      <a:pt x="1764030" y="681990"/>
                    </a:lnTo>
                    <a:lnTo>
                      <a:pt x="1668780" y="868680"/>
                    </a:lnTo>
                    <a:lnTo>
                      <a:pt x="1524000" y="1043940"/>
                    </a:lnTo>
                    <a:lnTo>
                      <a:pt x="1356360" y="1223010"/>
                    </a:lnTo>
                    <a:lnTo>
                      <a:pt x="1169670" y="1371600"/>
                    </a:lnTo>
                    <a:lnTo>
                      <a:pt x="944880" y="1516380"/>
                    </a:lnTo>
                    <a:lnTo>
                      <a:pt x="765810" y="1619250"/>
                    </a:lnTo>
                    <a:lnTo>
                      <a:pt x="0" y="506730"/>
                    </a:lnTo>
                    <a:lnTo>
                      <a:pt x="350520" y="0"/>
                    </a:lnTo>
                    <a:close/>
                  </a:path>
                </a:pathLst>
              </a:custGeom>
              <a:solidFill>
                <a:srgbClr val="009A46">
                  <a:alpha val="80000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9" name="Freeform: Shape 228">
                <a:extLst>
                  <a:ext uri="{FF2B5EF4-FFF2-40B4-BE49-F238E27FC236}">
                    <a16:creationId xmlns:a16="http://schemas.microsoft.com/office/drawing/2014/main" id="{A0AD2B19-88D2-4B07-765D-2449BA8BF719}"/>
                  </a:ext>
                </a:extLst>
              </p:cNvPr>
              <p:cNvSpPr/>
              <p:nvPr/>
            </p:nvSpPr>
            <p:spPr>
              <a:xfrm>
                <a:off x="4450080" y="1720215"/>
                <a:ext cx="2324100" cy="1859280"/>
              </a:xfrm>
              <a:custGeom>
                <a:avLst/>
                <a:gdLst>
                  <a:gd name="connsiteX0" fmla="*/ 64770 w 2324100"/>
                  <a:gd name="connsiteY0" fmla="*/ 1306830 h 1859280"/>
                  <a:gd name="connsiteX1" fmla="*/ 0 w 2324100"/>
                  <a:gd name="connsiteY1" fmla="*/ 0 h 1859280"/>
                  <a:gd name="connsiteX2" fmla="*/ 373380 w 2324100"/>
                  <a:gd name="connsiteY2" fmla="*/ 19050 h 1859280"/>
                  <a:gd name="connsiteX3" fmla="*/ 693420 w 2324100"/>
                  <a:gd name="connsiteY3" fmla="*/ 68580 h 1859280"/>
                  <a:gd name="connsiteX4" fmla="*/ 990600 w 2324100"/>
                  <a:gd name="connsiteY4" fmla="*/ 179070 h 1859280"/>
                  <a:gd name="connsiteX5" fmla="*/ 1291590 w 2324100"/>
                  <a:gd name="connsiteY5" fmla="*/ 289560 h 1859280"/>
                  <a:gd name="connsiteX6" fmla="*/ 1569720 w 2324100"/>
                  <a:gd name="connsiteY6" fmla="*/ 457200 h 1859280"/>
                  <a:gd name="connsiteX7" fmla="*/ 1828800 w 2324100"/>
                  <a:gd name="connsiteY7" fmla="*/ 678180 h 1859280"/>
                  <a:gd name="connsiteX8" fmla="*/ 2038350 w 2324100"/>
                  <a:gd name="connsiteY8" fmla="*/ 948690 h 1859280"/>
                  <a:gd name="connsiteX9" fmla="*/ 2190750 w 2324100"/>
                  <a:gd name="connsiteY9" fmla="*/ 1215390 h 1859280"/>
                  <a:gd name="connsiteX10" fmla="*/ 2289810 w 2324100"/>
                  <a:gd name="connsiteY10" fmla="*/ 1524000 h 1859280"/>
                  <a:gd name="connsiteX11" fmla="*/ 2324100 w 2324100"/>
                  <a:gd name="connsiteY11" fmla="*/ 1851660 h 1859280"/>
                  <a:gd name="connsiteX12" fmla="*/ 769620 w 2324100"/>
                  <a:gd name="connsiteY12" fmla="*/ 1859280 h 1859280"/>
                  <a:gd name="connsiteX13" fmla="*/ 742950 w 2324100"/>
                  <a:gd name="connsiteY13" fmla="*/ 1695450 h 1859280"/>
                  <a:gd name="connsiteX14" fmla="*/ 666750 w 2324100"/>
                  <a:gd name="connsiteY14" fmla="*/ 1554480 h 1859280"/>
                  <a:gd name="connsiteX15" fmla="*/ 521970 w 2324100"/>
                  <a:gd name="connsiteY15" fmla="*/ 1447800 h 1859280"/>
                  <a:gd name="connsiteX16" fmla="*/ 350520 w 2324100"/>
                  <a:gd name="connsiteY16" fmla="*/ 1360170 h 1859280"/>
                  <a:gd name="connsiteX17" fmla="*/ 64770 w 2324100"/>
                  <a:gd name="connsiteY17" fmla="*/ 1306830 h 1859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324100" h="1859280">
                    <a:moveTo>
                      <a:pt x="64770" y="1306830"/>
                    </a:moveTo>
                    <a:lnTo>
                      <a:pt x="0" y="0"/>
                    </a:lnTo>
                    <a:lnTo>
                      <a:pt x="373380" y="19050"/>
                    </a:lnTo>
                    <a:lnTo>
                      <a:pt x="693420" y="68580"/>
                    </a:lnTo>
                    <a:lnTo>
                      <a:pt x="990600" y="179070"/>
                    </a:lnTo>
                    <a:lnTo>
                      <a:pt x="1291590" y="289560"/>
                    </a:lnTo>
                    <a:lnTo>
                      <a:pt x="1569720" y="457200"/>
                    </a:lnTo>
                    <a:lnTo>
                      <a:pt x="1828800" y="678180"/>
                    </a:lnTo>
                    <a:lnTo>
                      <a:pt x="2038350" y="948690"/>
                    </a:lnTo>
                    <a:lnTo>
                      <a:pt x="2190750" y="1215390"/>
                    </a:lnTo>
                    <a:lnTo>
                      <a:pt x="2289810" y="1524000"/>
                    </a:lnTo>
                    <a:lnTo>
                      <a:pt x="2324100" y="1851660"/>
                    </a:lnTo>
                    <a:lnTo>
                      <a:pt x="769620" y="1859280"/>
                    </a:lnTo>
                    <a:lnTo>
                      <a:pt x="742950" y="1695450"/>
                    </a:lnTo>
                    <a:lnTo>
                      <a:pt x="666750" y="1554480"/>
                    </a:lnTo>
                    <a:lnTo>
                      <a:pt x="521970" y="1447800"/>
                    </a:lnTo>
                    <a:lnTo>
                      <a:pt x="350520" y="1360170"/>
                    </a:lnTo>
                    <a:lnTo>
                      <a:pt x="64770" y="1306830"/>
                    </a:lnTo>
                    <a:close/>
                  </a:path>
                </a:pathLst>
              </a:custGeom>
              <a:solidFill>
                <a:srgbClr val="009A4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6" name="Oval 95">
                <a:extLst>
                  <a:ext uri="{FF2B5EF4-FFF2-40B4-BE49-F238E27FC236}">
                    <a16:creationId xmlns:a16="http://schemas.microsoft.com/office/drawing/2014/main" id="{81361611-3D93-A018-B491-E8A1D97A3472}"/>
                  </a:ext>
                </a:extLst>
              </p:cNvPr>
              <p:cNvSpPr/>
              <p:nvPr/>
            </p:nvSpPr>
            <p:spPr>
              <a:xfrm>
                <a:off x="3677111" y="2891391"/>
                <a:ext cx="1692000" cy="1368000"/>
              </a:xfrm>
              <a:prstGeom prst="ellipse">
                <a:avLst/>
              </a:prstGeom>
              <a:solidFill>
                <a:srgbClr val="009A4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400" dirty="0"/>
                  <a:t>Customer</a:t>
                </a:r>
              </a:p>
            </p:txBody>
          </p:sp>
          <p:sp>
            <p:nvSpPr>
              <p:cNvPr id="109" name="Oval 108">
                <a:extLst>
                  <a:ext uri="{FF2B5EF4-FFF2-40B4-BE49-F238E27FC236}">
                    <a16:creationId xmlns:a16="http://schemas.microsoft.com/office/drawing/2014/main" id="{15A6177A-85DF-C3EC-A3D8-C97291A3D387}"/>
                  </a:ext>
                </a:extLst>
              </p:cNvPr>
              <p:cNvSpPr/>
              <p:nvPr/>
            </p:nvSpPr>
            <p:spPr>
              <a:xfrm>
                <a:off x="1260467" y="709913"/>
                <a:ext cx="6485115" cy="5739992"/>
              </a:xfrm>
              <a:prstGeom prst="ellipse">
                <a:avLst/>
              </a:prstGeom>
              <a:noFill/>
              <a:ln w="38100">
                <a:solidFill>
                  <a:srgbClr val="16419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8" name="Oval 217">
                <a:extLst>
                  <a:ext uri="{FF2B5EF4-FFF2-40B4-BE49-F238E27FC236}">
                    <a16:creationId xmlns:a16="http://schemas.microsoft.com/office/drawing/2014/main" id="{EF336670-A915-5239-0D55-36D004EF8574}"/>
                  </a:ext>
                </a:extLst>
              </p:cNvPr>
              <p:cNvSpPr/>
              <p:nvPr/>
            </p:nvSpPr>
            <p:spPr>
              <a:xfrm>
                <a:off x="2232778" y="1724026"/>
                <a:ext cx="4539497" cy="3708000"/>
              </a:xfrm>
              <a:prstGeom prst="ellipse">
                <a:avLst/>
              </a:prstGeom>
              <a:noFill/>
              <a:ln w="31750">
                <a:solidFill>
                  <a:srgbClr val="16419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1" name="Rectangle: Rounded Corners 50">
                <a:extLst>
                  <a:ext uri="{FF2B5EF4-FFF2-40B4-BE49-F238E27FC236}">
                    <a16:creationId xmlns:a16="http://schemas.microsoft.com/office/drawing/2014/main" id="{51EF04BB-D1E3-2242-F200-BA5FA7D15E2B}"/>
                  </a:ext>
                </a:extLst>
              </p:cNvPr>
              <p:cNvSpPr>
                <a:spLocks/>
              </p:cNvSpPr>
              <p:nvPr/>
            </p:nvSpPr>
            <p:spPr>
              <a:xfrm rot="780000">
                <a:off x="3297562" y="5543694"/>
                <a:ext cx="972000" cy="61200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400" dirty="0"/>
                  <a:t>Systems</a:t>
                </a:r>
              </a:p>
            </p:txBody>
          </p:sp>
          <p:sp>
            <p:nvSpPr>
              <p:cNvPr id="45" name="Rectangle: Rounded Corners 44">
                <a:extLst>
                  <a:ext uri="{FF2B5EF4-FFF2-40B4-BE49-F238E27FC236}">
                    <a16:creationId xmlns:a16="http://schemas.microsoft.com/office/drawing/2014/main" id="{FE46E3AB-359C-41D1-C7FE-08A7D830DE70}"/>
                  </a:ext>
                </a:extLst>
              </p:cNvPr>
              <p:cNvSpPr>
                <a:spLocks/>
              </p:cNvSpPr>
              <p:nvPr/>
            </p:nvSpPr>
            <p:spPr>
              <a:xfrm rot="18900000">
                <a:off x="1882729" y="4848445"/>
                <a:ext cx="1116000" cy="61200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400" dirty="0"/>
                  <a:t>Contractors</a:t>
                </a:r>
              </a:p>
            </p:txBody>
          </p:sp>
        </p:grp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C3B58160-6438-4A67-6339-B14DEB5E6832}"/>
                </a:ext>
              </a:extLst>
            </p:cNvPr>
            <p:cNvGrpSpPr/>
            <p:nvPr/>
          </p:nvGrpSpPr>
          <p:grpSpPr>
            <a:xfrm>
              <a:off x="561975" y="338137"/>
              <a:ext cx="9391650" cy="6010275"/>
              <a:chOff x="2009775" y="409575"/>
              <a:chExt cx="9391650" cy="6010275"/>
            </a:xfrm>
          </p:grpSpPr>
          <p:grpSp>
            <p:nvGrpSpPr>
              <p:cNvPr id="3" name="Group 2">
                <a:extLst>
                  <a:ext uri="{FF2B5EF4-FFF2-40B4-BE49-F238E27FC236}">
                    <a16:creationId xmlns:a16="http://schemas.microsoft.com/office/drawing/2014/main" id="{28AAA427-8462-BB95-7D49-72DCB2CE5085}"/>
                  </a:ext>
                </a:extLst>
              </p:cNvPr>
              <p:cNvGrpSpPr/>
              <p:nvPr/>
            </p:nvGrpSpPr>
            <p:grpSpPr>
              <a:xfrm>
                <a:off x="2722583" y="834716"/>
                <a:ext cx="6398066" cy="5395005"/>
                <a:chOff x="2722583" y="834716"/>
                <a:chExt cx="6398066" cy="5395005"/>
              </a:xfrm>
            </p:grpSpPr>
            <p:grpSp>
              <p:nvGrpSpPr>
                <p:cNvPr id="5" name="Group 4">
                  <a:extLst>
                    <a:ext uri="{FF2B5EF4-FFF2-40B4-BE49-F238E27FC236}">
                      <a16:creationId xmlns:a16="http://schemas.microsoft.com/office/drawing/2014/main" id="{3744B229-8558-656C-08EA-8BDD2D8CC62D}"/>
                    </a:ext>
                  </a:extLst>
                </p:cNvPr>
                <p:cNvGrpSpPr/>
                <p:nvPr/>
              </p:nvGrpSpPr>
              <p:grpSpPr>
                <a:xfrm>
                  <a:off x="6010784" y="834716"/>
                  <a:ext cx="3109865" cy="2704449"/>
                  <a:chOff x="6010784" y="834716"/>
                  <a:chExt cx="3109865" cy="2704449"/>
                </a:xfrm>
              </p:grpSpPr>
              <p:sp>
                <p:nvSpPr>
                  <p:cNvPr id="37" name="Rectangle: Rounded Corners 36">
                    <a:extLst>
                      <a:ext uri="{FF2B5EF4-FFF2-40B4-BE49-F238E27FC236}">
                        <a16:creationId xmlns:a16="http://schemas.microsoft.com/office/drawing/2014/main" id="{0CA43C67-F4AA-56B4-0D60-23197871ABCD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 rot="16473316">
                    <a:off x="5830784" y="1014716"/>
                    <a:ext cx="972000" cy="612000"/>
                  </a:xfrm>
                  <a:prstGeom prst="round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GB" sz="1400" dirty="0"/>
                      <a:t>Salesmen</a:t>
                    </a:r>
                  </a:p>
                </p:txBody>
              </p:sp>
              <p:sp>
                <p:nvSpPr>
                  <p:cNvPr id="38" name="Rectangle: Rounded Corners 37">
                    <a:extLst>
                      <a:ext uri="{FF2B5EF4-FFF2-40B4-BE49-F238E27FC236}">
                        <a16:creationId xmlns:a16="http://schemas.microsoft.com/office/drawing/2014/main" id="{DF3C2FD0-DCDC-7D63-BBC1-BE45F01326B4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6349706" y="2464712"/>
                    <a:ext cx="1217209" cy="538137"/>
                  </a:xfrm>
                  <a:prstGeom prst="round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GB" sz="1400" dirty="0"/>
                      <a:t>OSS</a:t>
                    </a:r>
                  </a:p>
                  <a:p>
                    <a:pPr algn="ctr"/>
                    <a:r>
                      <a:rPr lang="en-GB" sz="1400" dirty="0"/>
                      <a:t>People</a:t>
                    </a:r>
                  </a:p>
                </p:txBody>
              </p:sp>
              <p:sp>
                <p:nvSpPr>
                  <p:cNvPr id="39" name="Rectangle: Rounded Corners 38">
                    <a:extLst>
                      <a:ext uri="{FF2B5EF4-FFF2-40B4-BE49-F238E27FC236}">
                        <a16:creationId xmlns:a16="http://schemas.microsoft.com/office/drawing/2014/main" id="{A936E659-84C9-53BD-53B9-7F358C20571B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 rot="20846081">
                    <a:off x="8148649" y="2927165"/>
                    <a:ext cx="972000" cy="612000"/>
                  </a:xfrm>
                  <a:prstGeom prst="round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GB" sz="1400" dirty="0"/>
                      <a:t>Quality</a:t>
                    </a:r>
                  </a:p>
                </p:txBody>
              </p:sp>
              <p:sp>
                <p:nvSpPr>
                  <p:cNvPr id="40" name="Rectangle: Rounded Corners 39">
                    <a:extLst>
                      <a:ext uri="{FF2B5EF4-FFF2-40B4-BE49-F238E27FC236}">
                        <a16:creationId xmlns:a16="http://schemas.microsoft.com/office/drawing/2014/main" id="{2DFA8F34-F7FD-5FB8-A73D-29542395F238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 rot="17446781">
                    <a:off x="6579069" y="1170868"/>
                    <a:ext cx="972000" cy="612000"/>
                  </a:xfrm>
                  <a:prstGeom prst="round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GB" sz="1400" dirty="0"/>
                      <a:t>Surveyor</a:t>
                    </a:r>
                  </a:p>
                </p:txBody>
              </p:sp>
              <p:sp>
                <p:nvSpPr>
                  <p:cNvPr id="41" name="Rectangle: Rounded Corners 40">
                    <a:extLst>
                      <a:ext uri="{FF2B5EF4-FFF2-40B4-BE49-F238E27FC236}">
                        <a16:creationId xmlns:a16="http://schemas.microsoft.com/office/drawing/2014/main" id="{30E52412-73DD-1939-DB2B-5B413F97093A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 rot="19589768">
                    <a:off x="7816692" y="2179188"/>
                    <a:ext cx="972000" cy="612000"/>
                  </a:xfrm>
                  <a:prstGeom prst="round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GB" sz="1400" dirty="0"/>
                      <a:t>Project manager</a:t>
                    </a:r>
                  </a:p>
                </p:txBody>
              </p:sp>
              <p:sp>
                <p:nvSpPr>
                  <p:cNvPr id="42" name="Rectangle: Rounded Corners 41">
                    <a:extLst>
                      <a:ext uri="{FF2B5EF4-FFF2-40B4-BE49-F238E27FC236}">
                        <a16:creationId xmlns:a16="http://schemas.microsoft.com/office/drawing/2014/main" id="{8FC44418-19FB-8DF4-C5AE-7B8DBC886F8A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 rot="18403062">
                    <a:off x="7268847" y="1566250"/>
                    <a:ext cx="972000" cy="612000"/>
                  </a:xfrm>
                  <a:prstGeom prst="round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GB" sz="1400" dirty="0"/>
                      <a:t>Designer</a:t>
                    </a:r>
                  </a:p>
                </p:txBody>
              </p:sp>
            </p:grpSp>
            <p:grpSp>
              <p:nvGrpSpPr>
                <p:cNvPr id="6" name="Group 5">
                  <a:extLst>
                    <a:ext uri="{FF2B5EF4-FFF2-40B4-BE49-F238E27FC236}">
                      <a16:creationId xmlns:a16="http://schemas.microsoft.com/office/drawing/2014/main" id="{B821983F-DD50-BB5C-2AE8-F08BE21C2D89}"/>
                    </a:ext>
                  </a:extLst>
                </p:cNvPr>
                <p:cNvGrpSpPr/>
                <p:nvPr/>
              </p:nvGrpSpPr>
              <p:grpSpPr>
                <a:xfrm>
                  <a:off x="2889149" y="910200"/>
                  <a:ext cx="2621166" cy="2201438"/>
                  <a:chOff x="2889149" y="910200"/>
                  <a:chExt cx="2621166" cy="2201438"/>
                </a:xfrm>
              </p:grpSpPr>
              <p:sp>
                <p:nvSpPr>
                  <p:cNvPr id="28" name="Rectangle: Rounded Corners 27">
                    <a:extLst>
                      <a:ext uri="{FF2B5EF4-FFF2-40B4-BE49-F238E27FC236}">
                        <a16:creationId xmlns:a16="http://schemas.microsoft.com/office/drawing/2014/main" id="{C90D96E1-98C6-0023-092E-284125313FC7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293106" y="2496013"/>
                    <a:ext cx="1217209" cy="538137"/>
                  </a:xfrm>
                  <a:prstGeom prst="round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GB" sz="1400" dirty="0"/>
                      <a:t>Money</a:t>
                    </a:r>
                  </a:p>
                </p:txBody>
              </p:sp>
              <p:sp>
                <p:nvSpPr>
                  <p:cNvPr id="29" name="Rectangle: Rounded Corners 28">
                    <a:extLst>
                      <a:ext uri="{FF2B5EF4-FFF2-40B4-BE49-F238E27FC236}">
                        <a16:creationId xmlns:a16="http://schemas.microsoft.com/office/drawing/2014/main" id="{2F00A138-5358-0A71-C2BB-B11CF205D705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 rot="4500000">
                    <a:off x="4699633" y="1090200"/>
                    <a:ext cx="972000" cy="612000"/>
                  </a:xfrm>
                  <a:prstGeom prst="round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GB" sz="1400" dirty="0"/>
                      <a:t>Grants</a:t>
                    </a:r>
                  </a:p>
                </p:txBody>
              </p:sp>
              <p:sp>
                <p:nvSpPr>
                  <p:cNvPr id="30" name="Rectangle: Rounded Corners 29">
                    <a:extLst>
                      <a:ext uri="{FF2B5EF4-FFF2-40B4-BE49-F238E27FC236}">
                        <a16:creationId xmlns:a16="http://schemas.microsoft.com/office/drawing/2014/main" id="{332E794B-9D26-D1D8-6792-D7BEB51DA4BE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 rot="3094732">
                    <a:off x="3611399" y="1634639"/>
                    <a:ext cx="972000" cy="612000"/>
                  </a:xfrm>
                  <a:prstGeom prst="round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GB" sz="1400" dirty="0"/>
                      <a:t>Low cost loans</a:t>
                    </a:r>
                  </a:p>
                </p:txBody>
              </p:sp>
              <p:sp>
                <p:nvSpPr>
                  <p:cNvPr id="31" name="Rectangle: Rounded Corners 30">
                    <a:extLst>
                      <a:ext uri="{FF2B5EF4-FFF2-40B4-BE49-F238E27FC236}">
                        <a16:creationId xmlns:a16="http://schemas.microsoft.com/office/drawing/2014/main" id="{661CF6CD-19FC-DBA7-95B5-6643B9173D5B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 rot="1300795">
                    <a:off x="2889149" y="2499638"/>
                    <a:ext cx="972000" cy="612000"/>
                  </a:xfrm>
                  <a:prstGeom prst="round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GB" sz="1400" dirty="0"/>
                      <a:t>Cashflow</a:t>
                    </a:r>
                  </a:p>
                </p:txBody>
              </p:sp>
            </p:grpSp>
            <p:grpSp>
              <p:nvGrpSpPr>
                <p:cNvPr id="7" name="Group 6">
                  <a:extLst>
                    <a:ext uri="{FF2B5EF4-FFF2-40B4-BE49-F238E27FC236}">
                      <a16:creationId xmlns:a16="http://schemas.microsoft.com/office/drawing/2014/main" id="{1F1208FF-4D35-0B00-BB01-BCFF6EEC1AA4}"/>
                    </a:ext>
                  </a:extLst>
                </p:cNvPr>
                <p:cNvGrpSpPr/>
                <p:nvPr/>
              </p:nvGrpSpPr>
              <p:grpSpPr>
                <a:xfrm>
                  <a:off x="2722583" y="3803298"/>
                  <a:ext cx="4706900" cy="2426423"/>
                  <a:chOff x="2722583" y="3803298"/>
                  <a:chExt cx="4706900" cy="2426423"/>
                </a:xfrm>
              </p:grpSpPr>
              <p:sp>
                <p:nvSpPr>
                  <p:cNvPr id="20" name="Rectangle: Rounded Corners 19">
                    <a:extLst>
                      <a:ext uri="{FF2B5EF4-FFF2-40B4-BE49-F238E27FC236}">
                        <a16:creationId xmlns:a16="http://schemas.microsoft.com/office/drawing/2014/main" id="{0B9C7C6F-B5FA-1268-0F54-A6C6BF087838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5247497" y="4527369"/>
                    <a:ext cx="1217209" cy="538137"/>
                  </a:xfrm>
                  <a:prstGeom prst="round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GB" sz="1400" dirty="0"/>
                      <a:t>Materials</a:t>
                    </a:r>
                  </a:p>
                </p:txBody>
              </p:sp>
              <p:sp>
                <p:nvSpPr>
                  <p:cNvPr id="21" name="Rectangle: Rounded Corners 20">
                    <a:extLst>
                      <a:ext uri="{FF2B5EF4-FFF2-40B4-BE49-F238E27FC236}">
                        <a16:creationId xmlns:a16="http://schemas.microsoft.com/office/drawing/2014/main" id="{6CBE2EC1-D6AF-F7B2-ECE5-F7DE9BB666F9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 rot="20716724">
                    <a:off x="5951915" y="5617721"/>
                    <a:ext cx="1477568" cy="612000"/>
                  </a:xfrm>
                  <a:prstGeom prst="round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GB" sz="1400" dirty="0"/>
                      <a:t>Components</a:t>
                    </a:r>
                  </a:p>
                </p:txBody>
              </p:sp>
              <p:sp>
                <p:nvSpPr>
                  <p:cNvPr id="22" name="Rectangle: Rounded Corners 21">
                    <a:extLst>
                      <a:ext uri="{FF2B5EF4-FFF2-40B4-BE49-F238E27FC236}">
                        <a16:creationId xmlns:a16="http://schemas.microsoft.com/office/drawing/2014/main" id="{98C8B9C3-BF90-14A7-BD93-57F128C4CED8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3956803" y="3859041"/>
                    <a:ext cx="1217209" cy="538137"/>
                  </a:xfrm>
                  <a:prstGeom prst="round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GB" sz="1400" dirty="0"/>
                      <a:t>Builders</a:t>
                    </a:r>
                  </a:p>
                </p:txBody>
              </p:sp>
              <p:sp>
                <p:nvSpPr>
                  <p:cNvPr id="23" name="Rectangle: Rounded Corners 22">
                    <a:extLst>
                      <a:ext uri="{FF2B5EF4-FFF2-40B4-BE49-F238E27FC236}">
                        <a16:creationId xmlns:a16="http://schemas.microsoft.com/office/drawing/2014/main" id="{E16C97FC-3AE0-0A76-1EC2-56CC543B3E5F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 rot="20736886">
                    <a:off x="2722583" y="3803298"/>
                    <a:ext cx="1044000" cy="612000"/>
                  </a:xfrm>
                  <a:prstGeom prst="round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GB" sz="1400" dirty="0"/>
                      <a:t>Tradesmen</a:t>
                    </a:r>
                  </a:p>
                </p:txBody>
              </p:sp>
            </p:grpSp>
            <p:grpSp>
              <p:nvGrpSpPr>
                <p:cNvPr id="8" name="Group 7">
                  <a:extLst>
                    <a:ext uri="{FF2B5EF4-FFF2-40B4-BE49-F238E27FC236}">
                      <a16:creationId xmlns:a16="http://schemas.microsoft.com/office/drawing/2014/main" id="{F4759508-94E3-A919-03FF-8C75A40366C5}"/>
                    </a:ext>
                  </a:extLst>
                </p:cNvPr>
                <p:cNvGrpSpPr/>
                <p:nvPr/>
              </p:nvGrpSpPr>
              <p:grpSpPr>
                <a:xfrm>
                  <a:off x="6614842" y="3816543"/>
                  <a:ext cx="2496728" cy="2153551"/>
                  <a:chOff x="6614842" y="3816543"/>
                  <a:chExt cx="2496728" cy="2153551"/>
                </a:xfrm>
              </p:grpSpPr>
              <p:sp>
                <p:nvSpPr>
                  <p:cNvPr id="10" name="Rectangle: Rounded Corners 9">
                    <a:extLst>
                      <a:ext uri="{FF2B5EF4-FFF2-40B4-BE49-F238E27FC236}">
                        <a16:creationId xmlns:a16="http://schemas.microsoft.com/office/drawing/2014/main" id="{FA25C1BA-503A-0683-0223-760E664C26FB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6614842" y="3898616"/>
                    <a:ext cx="1217209" cy="538137"/>
                  </a:xfrm>
                  <a:prstGeom prst="round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GB" sz="1400" dirty="0"/>
                      <a:t>OSS </a:t>
                    </a:r>
                    <a:br>
                      <a:rPr lang="en-GB" sz="1400" dirty="0"/>
                    </a:br>
                    <a:r>
                      <a:rPr lang="en-GB" sz="1400" dirty="0"/>
                      <a:t>process</a:t>
                    </a:r>
                  </a:p>
                </p:txBody>
              </p:sp>
              <p:sp>
                <p:nvSpPr>
                  <p:cNvPr id="11" name="Rectangle: Rounded Corners 10">
                    <a:extLst>
                      <a:ext uri="{FF2B5EF4-FFF2-40B4-BE49-F238E27FC236}">
                        <a16:creationId xmlns:a16="http://schemas.microsoft.com/office/drawing/2014/main" id="{848A8742-A849-7AF6-82A9-4BC2ABDF3923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 rot="611050">
                    <a:off x="8139570" y="3816543"/>
                    <a:ext cx="972000" cy="612000"/>
                  </a:xfrm>
                  <a:prstGeom prst="round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GB" sz="1400" dirty="0"/>
                      <a:t>Design guides</a:t>
                    </a:r>
                  </a:p>
                </p:txBody>
              </p:sp>
              <p:sp>
                <p:nvSpPr>
                  <p:cNvPr id="12" name="Rectangle: Rounded Corners 11">
                    <a:extLst>
                      <a:ext uri="{FF2B5EF4-FFF2-40B4-BE49-F238E27FC236}">
                        <a16:creationId xmlns:a16="http://schemas.microsoft.com/office/drawing/2014/main" id="{2F5B99E9-9D27-4185-DE67-80D6AEB396CC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 rot="2016951">
                    <a:off x="7774984" y="4593756"/>
                    <a:ext cx="972000" cy="612000"/>
                  </a:xfrm>
                  <a:prstGeom prst="round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GB" sz="1400" dirty="0"/>
                      <a:t>Contracts</a:t>
                    </a:r>
                  </a:p>
                </p:txBody>
              </p:sp>
              <p:sp>
                <p:nvSpPr>
                  <p:cNvPr id="13" name="Rectangle: Rounded Corners 12">
                    <a:extLst>
                      <a:ext uri="{FF2B5EF4-FFF2-40B4-BE49-F238E27FC236}">
                        <a16:creationId xmlns:a16="http://schemas.microsoft.com/office/drawing/2014/main" id="{D986AE7B-2CFC-D1AA-B1BB-64E76412FBE4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 rot="3171618">
                    <a:off x="7180369" y="5178094"/>
                    <a:ext cx="972000" cy="612000"/>
                  </a:xfrm>
                  <a:prstGeom prst="round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GB" sz="1400" dirty="0"/>
                      <a:t>Auditing &amp; records</a:t>
                    </a:r>
                  </a:p>
                </p:txBody>
              </p:sp>
            </p:grpSp>
          </p:grpSp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9E58181-02D8-C545-5411-45502E7A04B2}"/>
                  </a:ext>
                </a:extLst>
              </p:cNvPr>
              <p:cNvSpPr/>
              <p:nvPr/>
            </p:nvSpPr>
            <p:spPr>
              <a:xfrm>
                <a:off x="2009775" y="409575"/>
                <a:ext cx="9391650" cy="601027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00"/>
              </a:p>
            </p:txBody>
          </p:sp>
        </p:grp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C5100E58-562F-9D42-95E8-212809164AE2}"/>
              </a:ext>
            </a:extLst>
          </p:cNvPr>
          <p:cNvSpPr txBox="1"/>
          <p:nvPr/>
        </p:nvSpPr>
        <p:spPr>
          <a:xfrm>
            <a:off x="8343900" y="676275"/>
            <a:ext cx="32181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rgbClr val="164194"/>
                </a:solidFill>
              </a:rPr>
              <a:t>One Stop Shop</a:t>
            </a:r>
          </a:p>
          <a:p>
            <a:endParaRPr lang="en-GB" sz="3600" dirty="0">
              <a:solidFill>
                <a:srgbClr val="164194"/>
              </a:solidFill>
            </a:endParaRPr>
          </a:p>
          <a:p>
            <a:r>
              <a:rPr lang="en-GB" sz="3600" dirty="0">
                <a:solidFill>
                  <a:srgbClr val="164194"/>
                </a:solidFill>
              </a:rPr>
              <a:t>Cambridge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3AEC0D8-40AA-137B-C85A-A8FE1E25AE9D}"/>
              </a:ext>
            </a:extLst>
          </p:cNvPr>
          <p:cNvGrpSpPr/>
          <p:nvPr/>
        </p:nvGrpSpPr>
        <p:grpSpPr>
          <a:xfrm>
            <a:off x="8770472" y="3640343"/>
            <a:ext cx="1496255" cy="1798432"/>
            <a:chOff x="8770472" y="3640343"/>
            <a:chExt cx="1496255" cy="1798432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AE78291C-839F-624D-0DC5-5982705FCAA8}"/>
                </a:ext>
              </a:extLst>
            </p:cNvPr>
            <p:cNvSpPr/>
            <p:nvPr/>
          </p:nvSpPr>
          <p:spPr>
            <a:xfrm>
              <a:off x="8770472" y="4307093"/>
              <a:ext cx="1496255" cy="474457"/>
            </a:xfrm>
            <a:prstGeom prst="rect">
              <a:avLst/>
            </a:prstGeom>
            <a:solidFill>
              <a:srgbClr val="AFDE0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Part included</a:t>
              </a: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D1A2A1A2-BA96-FBC7-3C82-267288C04199}"/>
                </a:ext>
              </a:extLst>
            </p:cNvPr>
            <p:cNvSpPr/>
            <p:nvPr/>
          </p:nvSpPr>
          <p:spPr>
            <a:xfrm>
              <a:off x="8770472" y="4964318"/>
              <a:ext cx="1496255" cy="474457"/>
            </a:xfrm>
            <a:prstGeom prst="rect">
              <a:avLst/>
            </a:prstGeom>
            <a:solidFill>
              <a:srgbClr val="009A4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Fully included</a:t>
              </a: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13F9F408-6BCD-441A-CE85-0DD1CB50851D}"/>
                </a:ext>
              </a:extLst>
            </p:cNvPr>
            <p:cNvSpPr/>
            <p:nvPr/>
          </p:nvSpPr>
          <p:spPr>
            <a:xfrm>
              <a:off x="8770472" y="3640343"/>
              <a:ext cx="1496255" cy="474457"/>
            </a:xfrm>
            <a:prstGeom prst="rect">
              <a:avLst/>
            </a:prstGeom>
            <a:solidFill>
              <a:srgbClr val="94A8C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Not included</a:t>
              </a:r>
            </a:p>
          </p:txBody>
        </p:sp>
      </p:grpSp>
      <p:pic>
        <p:nvPicPr>
          <p:cNvPr id="15" name="Google Shape;81;p14">
            <a:extLst>
              <a:ext uri="{FF2B5EF4-FFF2-40B4-BE49-F238E27FC236}">
                <a16:creationId xmlns:a16="http://schemas.microsoft.com/office/drawing/2014/main" id="{7B324255-E757-C2C0-E66B-45B65F5DF1E7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091" y="453324"/>
            <a:ext cx="2198255" cy="709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656194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6"/>
          <p:cNvSpPr txBox="1"/>
          <p:nvPr/>
        </p:nvSpPr>
        <p:spPr>
          <a:xfrm>
            <a:off x="0" y="281875"/>
            <a:ext cx="12192000" cy="811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buClr>
                <a:schemeClr val="dk1"/>
              </a:buClr>
              <a:buSzPts val="2800"/>
            </a:pPr>
            <a:r>
              <a:rPr lang="en-GB" sz="4800" b="1">
                <a:solidFill>
                  <a:schemeClr val="accent4"/>
                </a:solidFill>
              </a:rPr>
              <a:t>Agenda</a:t>
            </a:r>
            <a:endParaRPr sz="2400"/>
          </a:p>
        </p:txBody>
      </p:sp>
      <p:graphicFrame>
        <p:nvGraphicFramePr>
          <p:cNvPr id="68" name="Google Shape;68;p16"/>
          <p:cNvGraphicFramePr/>
          <p:nvPr>
            <p:extLst>
              <p:ext uri="{D42A27DB-BD31-4B8C-83A1-F6EECF244321}">
                <p14:modId xmlns:p14="http://schemas.microsoft.com/office/powerpoint/2010/main" val="3481292593"/>
              </p:ext>
            </p:extLst>
          </p:nvPr>
        </p:nvGraphicFramePr>
        <p:xfrm>
          <a:off x="1907603" y="1471972"/>
          <a:ext cx="8644133" cy="3190309"/>
        </p:xfrm>
        <a:graphic>
          <a:graphicData uri="http://schemas.openxmlformats.org/drawingml/2006/table">
            <a:tbl>
              <a:tblPr bandRow="1">
                <a:noFill/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153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7693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>
                          <a:solidFill>
                            <a:srgbClr val="57737F"/>
                          </a:solidFill>
                        </a:rPr>
                        <a:t>7:30 pm</a:t>
                      </a:r>
                      <a:endParaRPr sz="2400">
                        <a:solidFill>
                          <a:srgbClr val="57737F"/>
                        </a:solidFill>
                      </a:endParaRPr>
                    </a:p>
                  </a:txBody>
                  <a:tcPr marL="121933" marR="121933" marT="60967" marB="60967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dirty="0">
                          <a:solidFill>
                            <a:srgbClr val="57737F"/>
                          </a:solidFill>
                        </a:rPr>
                        <a:t>Introduction</a:t>
                      </a:r>
                      <a:endParaRPr sz="2400" dirty="0">
                        <a:solidFill>
                          <a:srgbClr val="57737F"/>
                        </a:solidFill>
                      </a:endParaRPr>
                    </a:p>
                  </a:txBody>
                  <a:tcPr marL="121933" marR="121933" marT="60967" marB="6096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446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dirty="0">
                          <a:solidFill>
                            <a:srgbClr val="57737F"/>
                          </a:solidFill>
                        </a:rPr>
                        <a:t>7:35</a:t>
                      </a:r>
                      <a:endParaRPr sz="2400" dirty="0">
                        <a:solidFill>
                          <a:srgbClr val="57737F"/>
                        </a:solidFill>
                      </a:endParaRPr>
                    </a:p>
                  </a:txBody>
                  <a:tcPr marL="121933" marR="121933" marT="60967" marB="60967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Video introduction</a:t>
                      </a:r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GB" sz="2400" u="sng" dirty="0">
                          <a:hlinkClick r:id="rId3"/>
                        </a:rPr>
                        <a:t>https://www.youtube.com/watch?v=xRbqwFto9Xs</a:t>
                      </a:r>
                      <a:r>
                        <a:rPr lang="en-GB" sz="2400" dirty="0"/>
                        <a:t> is 5:18 long ‘3 retrofits in 5 mins’</a:t>
                      </a:r>
                    </a:p>
                  </a:txBody>
                  <a:tcPr marL="121933" marR="121933" marT="60967" marB="6096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446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dirty="0">
                          <a:solidFill>
                            <a:srgbClr val="57737F"/>
                          </a:solidFill>
                        </a:rPr>
                        <a:t>7:40</a:t>
                      </a:r>
                      <a:endParaRPr sz="2400" dirty="0">
                        <a:solidFill>
                          <a:srgbClr val="57737F"/>
                        </a:solidFill>
                      </a:endParaRPr>
                    </a:p>
                  </a:txBody>
                  <a:tcPr marL="121933" marR="121933" marT="60967" marB="60967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dirty="0">
                          <a:solidFill>
                            <a:srgbClr val="57737F"/>
                          </a:solidFill>
                        </a:rPr>
                        <a:t>Presentation</a:t>
                      </a:r>
                      <a:endParaRPr sz="2400" dirty="0">
                        <a:solidFill>
                          <a:srgbClr val="57737F"/>
                        </a:solidFill>
                      </a:endParaRPr>
                    </a:p>
                  </a:txBody>
                  <a:tcPr marL="121933" marR="121933" marT="60967" marB="60967"/>
                </a:tc>
                <a:extLst>
                  <a:ext uri="{0D108BD9-81ED-4DB2-BD59-A6C34878D82A}">
                    <a16:rowId xmlns:a16="http://schemas.microsoft.com/office/drawing/2014/main" val="3449411216"/>
                  </a:ext>
                </a:extLst>
              </a:tr>
              <a:tr h="49446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dirty="0">
                          <a:solidFill>
                            <a:srgbClr val="57737F"/>
                          </a:solidFill>
                        </a:rPr>
                        <a:t>8:10</a:t>
                      </a:r>
                      <a:endParaRPr sz="2400" dirty="0">
                        <a:solidFill>
                          <a:srgbClr val="57737F"/>
                        </a:solidFill>
                      </a:endParaRPr>
                    </a:p>
                  </a:txBody>
                  <a:tcPr marL="121933" marR="121933" marT="60967" marB="60967"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dirty="0">
                          <a:solidFill>
                            <a:srgbClr val="57737F"/>
                          </a:solidFill>
                        </a:rPr>
                        <a:t>Q&amp;A</a:t>
                      </a:r>
                      <a:endParaRPr sz="2400" dirty="0">
                        <a:solidFill>
                          <a:srgbClr val="57737F"/>
                        </a:solidFill>
                      </a:endParaRPr>
                    </a:p>
                  </a:txBody>
                  <a:tcPr marL="121933" marR="121933" marT="60967" marB="60967"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446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>
                          <a:solidFill>
                            <a:srgbClr val="57737F"/>
                          </a:solidFill>
                        </a:rPr>
                        <a:t>8:30 pm</a:t>
                      </a:r>
                      <a:endParaRPr sz="2400">
                        <a:solidFill>
                          <a:srgbClr val="57737F"/>
                        </a:solidFill>
                      </a:endParaRPr>
                    </a:p>
                  </a:txBody>
                  <a:tcPr marL="121933" marR="121933" marT="60967" marB="60967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dirty="0">
                          <a:solidFill>
                            <a:srgbClr val="57737F"/>
                          </a:solidFill>
                        </a:rPr>
                        <a:t>Thanks and feedback</a:t>
                      </a:r>
                      <a:endParaRPr sz="2400" dirty="0">
                        <a:solidFill>
                          <a:srgbClr val="57737F"/>
                        </a:solidFill>
                      </a:endParaRPr>
                    </a:p>
                  </a:txBody>
                  <a:tcPr marL="121933" marR="121933" marT="60967" marB="60967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69" name="Google Shape;69;p16" title="Copy of OEH long logo block 2024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400" y="5115000"/>
            <a:ext cx="8204933" cy="164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323001" y="5264163"/>
            <a:ext cx="1643567" cy="140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2120F6-B18B-3EC3-8C61-A73EBC232B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361133-351C-E397-85D4-2612B05608A3}"/>
              </a:ext>
            </a:extLst>
          </p:cNvPr>
          <p:cNvSpPr txBox="1">
            <a:spLocks/>
          </p:cNvSpPr>
          <p:nvPr/>
        </p:nvSpPr>
        <p:spPr>
          <a:xfrm>
            <a:off x="3028949" y="441325"/>
            <a:ext cx="8330713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rgbClr val="21A5A5"/>
                </a:solidFill>
              </a:rPr>
              <a:t>Retrofit results</a:t>
            </a:r>
            <a:endParaRPr lang="en-GB" sz="4000" dirty="0">
              <a:solidFill>
                <a:srgbClr val="21A5A5"/>
              </a:solidFill>
            </a:endParaRPr>
          </a:p>
        </p:txBody>
      </p:sp>
      <p:pic>
        <p:nvPicPr>
          <p:cNvPr id="4" name="Google Shape;81;p14">
            <a:extLst>
              <a:ext uri="{FF2B5EF4-FFF2-40B4-BE49-F238E27FC236}">
                <a16:creationId xmlns:a16="http://schemas.microsoft.com/office/drawing/2014/main" id="{8D2BED9E-41F4-30D0-3AB0-1791F902BAB4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091" y="453324"/>
            <a:ext cx="2198255" cy="7095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C924A18-69B3-67A0-0930-988EBA54B7FE}"/>
              </a:ext>
            </a:extLst>
          </p:cNvPr>
          <p:cNvSpPr/>
          <p:nvPr/>
        </p:nvSpPr>
        <p:spPr>
          <a:xfrm>
            <a:off x="1391269" y="1766886"/>
            <a:ext cx="4416784" cy="3807435"/>
          </a:xfrm>
          <a:prstGeom prst="roundRect">
            <a:avLst/>
          </a:prstGeom>
          <a:solidFill>
            <a:srgbClr val="D2EDED"/>
          </a:solidFill>
          <a:ln w="44450">
            <a:solidFill>
              <a:srgbClr val="25A7A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25A7A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Happy Customer</a:t>
            </a:r>
          </a:p>
          <a:p>
            <a:pPr algn="ctr"/>
            <a:r>
              <a:rPr lang="en-US" sz="2000" dirty="0">
                <a:solidFill>
                  <a:srgbClr val="25A7A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More comfortable house</a:t>
            </a:r>
          </a:p>
          <a:p>
            <a:pPr algn="ctr"/>
            <a:r>
              <a:rPr lang="en-US" sz="2000" dirty="0">
                <a:solidFill>
                  <a:srgbClr val="25A7A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Sensible running costs</a:t>
            </a:r>
          </a:p>
          <a:p>
            <a:pPr algn="ctr"/>
            <a:r>
              <a:rPr lang="en-US" sz="2000" dirty="0">
                <a:solidFill>
                  <a:srgbClr val="25A7A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Less dusting (if MVHR)</a:t>
            </a:r>
          </a:p>
          <a:p>
            <a:pPr algn="ctr"/>
            <a:r>
              <a:rPr lang="en-US" sz="2000" dirty="0">
                <a:solidFill>
                  <a:srgbClr val="25A7A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Healthy home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CAF1AAF-0455-FECB-F9D8-9EF05AC11F2F}"/>
              </a:ext>
            </a:extLst>
          </p:cNvPr>
          <p:cNvSpPr/>
          <p:nvPr/>
        </p:nvSpPr>
        <p:spPr>
          <a:xfrm>
            <a:off x="6547645" y="1766887"/>
            <a:ext cx="4416784" cy="3807435"/>
          </a:xfrm>
          <a:prstGeom prst="roundRect">
            <a:avLst/>
          </a:prstGeom>
          <a:solidFill>
            <a:srgbClr val="D2EDED"/>
          </a:solidFill>
          <a:ln w="44450">
            <a:solidFill>
              <a:srgbClr val="25A7A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25A7A7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2000" dirty="0">
              <a:solidFill>
                <a:srgbClr val="25A7A7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2000" dirty="0">
                <a:solidFill>
                  <a:srgbClr val="25A7A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It’s a lot of money / time</a:t>
            </a:r>
          </a:p>
          <a:p>
            <a:pPr algn="ctr"/>
            <a:r>
              <a:rPr lang="en-US" sz="2000" dirty="0">
                <a:solidFill>
                  <a:srgbClr val="25A7A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House value increase is less than cost</a:t>
            </a:r>
          </a:p>
          <a:p>
            <a:pPr algn="ctr"/>
            <a:r>
              <a:rPr lang="en-US" sz="2000" dirty="0">
                <a:solidFill>
                  <a:srgbClr val="25A7A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Buyers won’t be interested</a:t>
            </a:r>
          </a:p>
          <a:p>
            <a:pPr algn="ctr"/>
            <a:r>
              <a:rPr lang="en-US" sz="2000" dirty="0">
                <a:solidFill>
                  <a:srgbClr val="25A7A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People will think you’re mad</a:t>
            </a:r>
          </a:p>
          <a:p>
            <a:pPr algn="ctr"/>
            <a:endParaRPr lang="en-US" sz="2000" dirty="0">
              <a:solidFill>
                <a:srgbClr val="25A7A7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2000" dirty="0">
                <a:solidFill>
                  <a:srgbClr val="25A7A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It’s </a:t>
            </a:r>
            <a:r>
              <a:rPr lang="en-US" sz="2000" b="1" dirty="0">
                <a:solidFill>
                  <a:srgbClr val="25A7A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really hard </a:t>
            </a:r>
            <a:r>
              <a:rPr lang="en-US" sz="2000" dirty="0">
                <a:solidFill>
                  <a:srgbClr val="25A7A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find another house if you have to move area (except to Ireland).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326405-8D4E-07D3-6659-F18C96314575}"/>
              </a:ext>
            </a:extLst>
          </p:cNvPr>
          <p:cNvSpPr txBox="1"/>
          <p:nvPr/>
        </p:nvSpPr>
        <p:spPr>
          <a:xfrm>
            <a:off x="2804686" y="5943010"/>
            <a:ext cx="81597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400" dirty="0">
                <a:solidFill>
                  <a:srgbClr val="21A5A5"/>
                </a:solidFill>
              </a:rPr>
              <a:t>www.cambridgeretrofithub.org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CCC8D3F-3E97-B53F-8CF6-EC0ECAA2D663}"/>
              </a:ext>
            </a:extLst>
          </p:cNvPr>
          <p:cNvSpPr/>
          <p:nvPr/>
        </p:nvSpPr>
        <p:spPr>
          <a:xfrm>
            <a:off x="8467724" y="1952625"/>
            <a:ext cx="638176" cy="6096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28A8A8"/>
                </a:solidFill>
              </a:rPr>
              <a:t>-</a:t>
            </a:r>
            <a:endParaRPr lang="en-GB" sz="4000" dirty="0">
              <a:solidFill>
                <a:srgbClr val="28A8A8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D682A73-721C-125D-E7C3-02B3D89BBAE7}"/>
              </a:ext>
            </a:extLst>
          </p:cNvPr>
          <p:cNvSpPr/>
          <p:nvPr/>
        </p:nvSpPr>
        <p:spPr>
          <a:xfrm>
            <a:off x="3286124" y="1952625"/>
            <a:ext cx="638176" cy="6096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28A8A8"/>
                </a:solidFill>
              </a:rPr>
              <a:t>+</a:t>
            </a:r>
            <a:endParaRPr lang="en-GB" sz="4000" dirty="0">
              <a:solidFill>
                <a:srgbClr val="28A8A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0156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48"/>
          <p:cNvSpPr txBox="1"/>
          <p:nvPr/>
        </p:nvSpPr>
        <p:spPr>
          <a:xfrm>
            <a:off x="0" y="1886733"/>
            <a:ext cx="12192000" cy="1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buClr>
                <a:schemeClr val="dk1"/>
              </a:buClr>
              <a:buSzPts val="2800"/>
            </a:pPr>
            <a:r>
              <a:rPr lang="en-GB" sz="3733" b="1" dirty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Questions</a:t>
            </a:r>
          </a:p>
          <a:p>
            <a:pPr algn="ctr">
              <a:buClr>
                <a:schemeClr val="dk1"/>
              </a:buClr>
              <a:buSzPts val="2800"/>
            </a:pPr>
            <a:endParaRPr sz="2400" dirty="0"/>
          </a:p>
          <a:p>
            <a:pPr algn="ctr">
              <a:buClr>
                <a:schemeClr val="dk1"/>
              </a:buClr>
              <a:buSzPts val="2800"/>
            </a:pPr>
            <a:r>
              <a:rPr lang="en-GB" sz="1867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Please put your questions into the chat</a:t>
            </a:r>
            <a:endParaRPr sz="1867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6" name="Google Shape;76;p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34650" y="5229225"/>
            <a:ext cx="1431914" cy="1386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48" title="Logo block (3)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787660"/>
            <a:ext cx="10382220" cy="20015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oogle Shape;94;p2">
            <a:extLst>
              <a:ext uri="{FF2B5EF4-FFF2-40B4-BE49-F238E27FC236}">
                <a16:creationId xmlns:a16="http://schemas.microsoft.com/office/drawing/2014/main" id="{136E95AA-7833-3098-9316-A97A770058B3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878231" y="242737"/>
            <a:ext cx="2088333" cy="105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2E3F6F5F-8A57-47E7-9C0D-1CAE9A1C59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38700"/>
            <a:ext cx="10067925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id="{7A7280E4-1F80-D2CA-0021-EA6003965F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9525" y="5232400"/>
            <a:ext cx="1638300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Google Shape;82;p3">
            <a:extLst>
              <a:ext uri="{FF2B5EF4-FFF2-40B4-BE49-F238E27FC236}">
                <a16:creationId xmlns:a16="http://schemas.microsoft.com/office/drawing/2014/main" id="{E2C0AD85-EAAF-FB97-C72B-AFD186A56815}"/>
              </a:ext>
            </a:extLst>
          </p:cNvPr>
          <p:cNvSpPr txBox="1">
            <a:spLocks noGrp="1"/>
          </p:cNvSpPr>
          <p:nvPr/>
        </p:nvSpPr>
        <p:spPr>
          <a:xfrm>
            <a:off x="520800" y="359774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 sz="3800" b="1" dirty="0">
                <a:solidFill>
                  <a:srgbClr val="F38639"/>
                </a:solidFill>
              </a:rPr>
              <a:t>Your next steps</a:t>
            </a:r>
            <a:endParaRPr sz="3800" b="1" dirty="0">
              <a:solidFill>
                <a:srgbClr val="F38639"/>
              </a:solidFill>
            </a:endParaRPr>
          </a:p>
        </p:txBody>
      </p:sp>
      <p:sp>
        <p:nvSpPr>
          <p:cNvPr id="3" name="Google Shape;83;p3">
            <a:extLst>
              <a:ext uri="{FF2B5EF4-FFF2-40B4-BE49-F238E27FC236}">
                <a16:creationId xmlns:a16="http://schemas.microsoft.com/office/drawing/2014/main" id="{620F5A1D-C4C9-03A4-8D3B-3332973FAF1F}"/>
              </a:ext>
            </a:extLst>
          </p:cNvPr>
          <p:cNvSpPr txBox="1">
            <a:spLocks noGrp="1"/>
          </p:cNvSpPr>
          <p:nvPr/>
        </p:nvSpPr>
        <p:spPr>
          <a:xfrm>
            <a:off x="525561" y="1336137"/>
            <a:ext cx="10761563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lvl="0" indent="-3429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7737F"/>
              </a:buClr>
              <a:buSzPts val="1800"/>
              <a:buChar char="●"/>
            </a:pPr>
            <a:r>
              <a:rPr lang="en-GB">
                <a:solidFill>
                  <a:srgbClr val="57737F"/>
                </a:solidFill>
              </a:rPr>
              <a:t>Find out how you can </a:t>
            </a:r>
            <a:r>
              <a:rPr lang="en-GB" u="sng">
                <a:solidFill>
                  <a:srgbClr val="57737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get started with your retrofit</a:t>
            </a:r>
            <a:r>
              <a:rPr lang="en-GB">
                <a:solidFill>
                  <a:srgbClr val="57737F"/>
                </a:solidFill>
              </a:rPr>
              <a:t> and book an </a:t>
            </a:r>
            <a:r>
              <a:rPr lang="en-GB" u="sng">
                <a:solidFill>
                  <a:schemeClr val="hlink"/>
                </a:solidFill>
                <a:hlinkClick r:id="rId5"/>
              </a:rPr>
              <a:t>Initial Retrofit Assessment Consultation</a:t>
            </a:r>
            <a:r>
              <a:rPr lang="en-GB">
                <a:solidFill>
                  <a:srgbClr val="57737F"/>
                </a:solidFill>
              </a:rPr>
              <a:t> with </a:t>
            </a:r>
            <a:r>
              <a:rPr lang="en-GB" u="sng">
                <a:solidFill>
                  <a:schemeClr val="hlink"/>
                </a:solidFill>
                <a:hlinkClick r:id="rId6"/>
              </a:rPr>
              <a:t>Cambridge Retrofit Hub</a:t>
            </a:r>
            <a:endParaRPr>
              <a:solidFill>
                <a:srgbClr val="57737F"/>
              </a:solidFill>
            </a:endParaRPr>
          </a:p>
          <a:p>
            <a:pPr marL="457200" lvl="0" indent="-3429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7737F"/>
              </a:buClr>
              <a:buSzPts val="1800"/>
              <a:buChar char="●"/>
            </a:pPr>
            <a:r>
              <a:rPr lang="en-GB" u="sng">
                <a:solidFill>
                  <a:srgbClr val="57737F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Book another tour or talk</a:t>
            </a:r>
            <a:endParaRPr>
              <a:solidFill>
                <a:srgbClr val="57737F"/>
              </a:solidFill>
            </a:endParaRPr>
          </a:p>
          <a:p>
            <a:pPr marL="457200" lvl="0" indent="-3429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7737F"/>
              </a:buClr>
              <a:buSzPts val="1800"/>
              <a:buChar char="●"/>
            </a:pPr>
            <a:r>
              <a:rPr lang="en-GB">
                <a:solidFill>
                  <a:srgbClr val="57737F"/>
                </a:solidFill>
              </a:rPr>
              <a:t>Research our past </a:t>
            </a:r>
            <a:r>
              <a:rPr lang="en-GB" u="sng">
                <a:solidFill>
                  <a:srgbClr val="57737F"/>
                </a:solidFill>
              </a:rPr>
              <a:t>c</a:t>
            </a:r>
            <a:r>
              <a:rPr lang="en-GB" u="sng">
                <a:solidFill>
                  <a:srgbClr val="57737F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ase studies</a:t>
            </a:r>
            <a:endParaRPr u="sng">
              <a:solidFill>
                <a:srgbClr val="57737F"/>
              </a:solidFill>
            </a:endParaRPr>
          </a:p>
          <a:p>
            <a:pPr marL="457200" lvl="0" indent="-3429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7737F"/>
              </a:buClr>
              <a:buSzPts val="1800"/>
              <a:buChar char="●"/>
            </a:pPr>
            <a:r>
              <a:rPr lang="en-GB">
                <a:solidFill>
                  <a:srgbClr val="57737F"/>
                </a:solidFill>
              </a:rPr>
              <a:t>Book a training session and borrow a </a:t>
            </a:r>
            <a:r>
              <a:rPr lang="en-GB" u="sng">
                <a:solidFill>
                  <a:srgbClr val="57737F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thermal imaging camera</a:t>
            </a:r>
            <a:r>
              <a:rPr lang="en-GB">
                <a:solidFill>
                  <a:srgbClr val="57737F"/>
                </a:solidFill>
              </a:rPr>
              <a:t> </a:t>
            </a:r>
            <a:endParaRPr u="sng">
              <a:solidFill>
                <a:srgbClr val="57737F"/>
              </a:solidFill>
            </a:endParaRPr>
          </a:p>
          <a:p>
            <a:pPr marL="457200" lvl="0" indent="-3429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7737F"/>
              </a:buClr>
              <a:buSzPts val="1800"/>
              <a:buChar char="●"/>
            </a:pPr>
            <a:r>
              <a:rPr lang="en-GB">
                <a:solidFill>
                  <a:srgbClr val="57737F"/>
                </a:solidFill>
              </a:rPr>
              <a:t>Use Transition Cambridge’s </a:t>
            </a:r>
            <a:r>
              <a:rPr lang="en-GB" u="sng">
                <a:solidFill>
                  <a:srgbClr val="57737F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personalised home energy advice tool</a:t>
            </a:r>
            <a:endParaRPr>
              <a:solidFill>
                <a:srgbClr val="57737F"/>
              </a:solidFill>
            </a:endParaRPr>
          </a:p>
          <a:p>
            <a:pPr marL="457200" lvl="0" indent="-3429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7737F"/>
              </a:buClr>
              <a:buSzPts val="1800"/>
              <a:buChar char="●"/>
            </a:pPr>
            <a:r>
              <a:rPr lang="en-GB">
                <a:solidFill>
                  <a:srgbClr val="57737F"/>
                </a:solidFill>
              </a:rPr>
              <a:t>Please complete the event feedback at the end of this talk</a:t>
            </a:r>
            <a:endParaRPr>
              <a:solidFill>
                <a:srgbClr val="5773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4992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"/>
          <p:cNvSpPr txBox="1"/>
          <p:nvPr/>
        </p:nvSpPr>
        <p:spPr>
          <a:xfrm>
            <a:off x="415600" y="282668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buClr>
                <a:schemeClr val="dk1"/>
              </a:buClr>
              <a:buSzPts val="2800"/>
            </a:pPr>
            <a:r>
              <a:rPr lang="en-GB" sz="5067" b="1">
                <a:solidFill>
                  <a:srgbClr val="F38639"/>
                </a:solidFill>
                <a:latin typeface="Arial"/>
                <a:ea typeface="Arial"/>
                <a:cs typeface="Arial"/>
                <a:sym typeface="Arial"/>
              </a:rPr>
              <a:t>Can you help us?</a:t>
            </a: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2"/>
          <p:cNvSpPr txBox="1"/>
          <p:nvPr/>
        </p:nvSpPr>
        <p:spPr>
          <a:xfrm>
            <a:off x="773300" y="1409800"/>
            <a:ext cx="11127600" cy="324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 lnSpcReduction="10000"/>
          </a:bodyPr>
          <a:lstStyle/>
          <a:p>
            <a:pPr marL="609585" indent="-465655">
              <a:lnSpc>
                <a:spcPct val="130000"/>
              </a:lnSpc>
              <a:buClr>
                <a:schemeClr val="lt1"/>
              </a:buClr>
              <a:buSzPts val="1900"/>
              <a:buFont typeface="Arial"/>
              <a:buChar char="●"/>
            </a:pPr>
            <a:r>
              <a:rPr lang="en-GB" sz="2533">
                <a:solidFill>
                  <a:srgbClr val="57737F"/>
                </a:solidFill>
                <a:latin typeface="Arial"/>
                <a:ea typeface="Arial"/>
                <a:cs typeface="Arial"/>
                <a:sym typeface="Arial"/>
              </a:rPr>
              <a:t>Make a donation to help us run more Open Eco Homes tours: </a:t>
            </a:r>
            <a:r>
              <a:rPr lang="en-GB" sz="2533" u="sng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cambridgecarbonfootprint.org/donate</a:t>
            </a:r>
            <a:r>
              <a:rPr lang="en-GB" sz="2533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09585" indent="-465655">
              <a:lnSpc>
                <a:spcPct val="130000"/>
              </a:lnSpc>
              <a:buClr>
                <a:schemeClr val="lt1"/>
              </a:buClr>
              <a:buSzPts val="1900"/>
              <a:buFont typeface="Arial"/>
              <a:buChar char="●"/>
            </a:pPr>
            <a:r>
              <a:rPr lang="en-GB" sz="2533">
                <a:solidFill>
                  <a:srgbClr val="57737F"/>
                </a:solidFill>
                <a:latin typeface="Arial"/>
                <a:ea typeface="Arial"/>
                <a:cs typeface="Arial"/>
                <a:sym typeface="Arial"/>
              </a:rPr>
              <a:t>Share your experiences on social media: </a:t>
            </a:r>
            <a:r>
              <a:rPr lang="en-GB" sz="2533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#OEH202</a:t>
            </a:r>
            <a:r>
              <a:rPr lang="en-GB" sz="2533">
                <a:solidFill>
                  <a:schemeClr val="accent4"/>
                </a:solidFill>
              </a:rPr>
              <a:t>5</a:t>
            </a:r>
            <a:endParaRPr sz="2533">
              <a:solidFill>
                <a:schemeClr val="accent4"/>
              </a:solidFill>
            </a:endParaRPr>
          </a:p>
          <a:p>
            <a:pPr marL="609585" indent="-465655">
              <a:lnSpc>
                <a:spcPct val="130000"/>
              </a:lnSpc>
              <a:buClr>
                <a:schemeClr val="lt1"/>
              </a:buClr>
              <a:buSzPts val="1900"/>
              <a:buChar char="●"/>
            </a:pPr>
            <a:r>
              <a:rPr lang="en-GB" sz="2533">
                <a:solidFill>
                  <a:srgbClr val="57737F"/>
                </a:solidFill>
              </a:rPr>
              <a:t>Give us feedback to help improve</a:t>
            </a:r>
            <a:endParaRPr sz="2533">
              <a:solidFill>
                <a:schemeClr val="accent4"/>
              </a:solidFill>
            </a:endParaRPr>
          </a:p>
          <a:p>
            <a:pPr algn="ctr">
              <a:lnSpc>
                <a:spcPct val="130000"/>
              </a:lnSpc>
              <a:spcBef>
                <a:spcPts val="3200"/>
              </a:spcBef>
              <a:spcAft>
                <a:spcPts val="1600"/>
              </a:spcAft>
              <a:buClr>
                <a:schemeClr val="dk2"/>
              </a:buClr>
              <a:buSzPts val="1800"/>
            </a:pPr>
            <a:r>
              <a:rPr lang="en-GB" sz="2933" b="1">
                <a:solidFill>
                  <a:srgbClr val="57737F"/>
                </a:solidFill>
                <a:latin typeface="Arial"/>
                <a:ea typeface="Arial"/>
                <a:cs typeface="Arial"/>
                <a:sym typeface="Arial"/>
              </a:rPr>
              <a:t>Thank you for your support!</a:t>
            </a:r>
            <a:endParaRPr sz="1867">
              <a:solidFill>
                <a:srgbClr val="5773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2" name="Google Shape;92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23001" y="5264163"/>
            <a:ext cx="1643567" cy="140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2" title="Logo block (3)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840933"/>
            <a:ext cx="10065933" cy="201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878231" y="139267"/>
            <a:ext cx="2088333" cy="105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81;p14">
            <a:extLst>
              <a:ext uri="{FF2B5EF4-FFF2-40B4-BE49-F238E27FC236}">
                <a16:creationId xmlns:a16="http://schemas.microsoft.com/office/drawing/2014/main" id="{6D0DD951-EE19-0850-B712-CBBB7A23213D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091" y="453324"/>
            <a:ext cx="2198255" cy="7095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E9058C2-8DC9-3735-591C-89BCCA373029}"/>
              </a:ext>
            </a:extLst>
          </p:cNvPr>
          <p:cNvSpPr txBox="1"/>
          <p:nvPr/>
        </p:nvSpPr>
        <p:spPr>
          <a:xfrm>
            <a:off x="9515475" y="5115325"/>
            <a:ext cx="20042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21A5A5"/>
                </a:solidFill>
              </a:rPr>
              <a:t>Matthew Tulley</a:t>
            </a:r>
            <a:br>
              <a:rPr lang="en-GB" sz="1600" dirty="0">
                <a:solidFill>
                  <a:srgbClr val="21A5A5"/>
                </a:solidFill>
              </a:rPr>
            </a:br>
            <a:r>
              <a:rPr lang="en-GB" sz="1600" dirty="0">
                <a:solidFill>
                  <a:srgbClr val="21A5A5"/>
                </a:solidFill>
              </a:rPr>
              <a:t>Rob Leedham</a:t>
            </a:r>
          </a:p>
          <a:p>
            <a:r>
              <a:rPr lang="en-GB" sz="1600" dirty="0">
                <a:solidFill>
                  <a:srgbClr val="21A5A5"/>
                </a:solidFill>
              </a:rPr>
              <a:t>30 Oct 2025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03A57E5-2CBB-4BD0-5D56-05DF33D3D607}"/>
              </a:ext>
            </a:extLst>
          </p:cNvPr>
          <p:cNvSpPr txBox="1"/>
          <p:nvPr/>
        </p:nvSpPr>
        <p:spPr>
          <a:xfrm>
            <a:off x="3133778" y="3635962"/>
            <a:ext cx="72809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GB" sz="2400" dirty="0">
                <a:solidFill>
                  <a:srgbClr val="21A5A5"/>
                </a:solidFill>
              </a:rPr>
              <a:t>Why retrofit</a:t>
            </a:r>
          </a:p>
          <a:p>
            <a:pPr marL="342900" indent="-342900">
              <a:buFontTx/>
              <a:buChar char="-"/>
            </a:pPr>
            <a:r>
              <a:rPr lang="en-GB" sz="2400" dirty="0">
                <a:solidFill>
                  <a:srgbClr val="21A5A5"/>
                </a:solidFill>
              </a:rPr>
              <a:t>What is a deep retrofit</a:t>
            </a:r>
          </a:p>
          <a:p>
            <a:pPr marL="342900" indent="-342900">
              <a:buFontTx/>
              <a:buChar char="-"/>
            </a:pPr>
            <a:r>
              <a:rPr lang="en-GB" sz="2400" dirty="0">
                <a:solidFill>
                  <a:srgbClr val="21A5A5"/>
                </a:solidFill>
              </a:rPr>
              <a:t>How to do it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A65CDE1-9B88-DB5C-0925-6DF6B580EB78}"/>
              </a:ext>
            </a:extLst>
          </p:cNvPr>
          <p:cNvSpPr txBox="1"/>
          <p:nvPr/>
        </p:nvSpPr>
        <p:spPr>
          <a:xfrm>
            <a:off x="2084677" y="1799362"/>
            <a:ext cx="72809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rgbClr val="28A8A8"/>
                </a:solidFill>
              </a:rPr>
              <a:t>Retrofitting</a:t>
            </a:r>
            <a:r>
              <a:rPr lang="en-GB" sz="4000" dirty="0">
                <a:solidFill>
                  <a:srgbClr val="21A5A5"/>
                </a:solidFill>
              </a:rPr>
              <a:t> homes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85BB6CB-EEEC-731A-FB7A-B468930D931A}"/>
              </a:ext>
            </a:extLst>
          </p:cNvPr>
          <p:cNvSpPr txBox="1"/>
          <p:nvPr/>
        </p:nvSpPr>
        <p:spPr>
          <a:xfrm>
            <a:off x="3501430" y="5425609"/>
            <a:ext cx="35490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21A5A5"/>
                </a:solidFill>
              </a:rPr>
              <a:t>+                 =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D1096FA6-3243-8768-E87B-3490654495A7}"/>
              </a:ext>
            </a:extLst>
          </p:cNvPr>
          <p:cNvGrpSpPr/>
          <p:nvPr/>
        </p:nvGrpSpPr>
        <p:grpSpPr>
          <a:xfrm>
            <a:off x="5281598" y="5293939"/>
            <a:ext cx="491201" cy="486000"/>
            <a:chOff x="8825257" y="5285918"/>
            <a:chExt cx="491201" cy="48600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54F009EC-AA0B-D08A-7A48-943CFD4E7162}"/>
                </a:ext>
              </a:extLst>
            </p:cNvPr>
            <p:cNvSpPr>
              <a:spLocks/>
            </p:cNvSpPr>
            <p:nvPr/>
          </p:nvSpPr>
          <p:spPr>
            <a:xfrm>
              <a:off x="8825257" y="5285918"/>
              <a:ext cx="491201" cy="486000"/>
            </a:xfrm>
            <a:custGeom>
              <a:avLst/>
              <a:gdLst>
                <a:gd name="connsiteX0" fmla="*/ 3810 w 367665"/>
                <a:gd name="connsiteY0" fmla="*/ 352425 h 354330"/>
                <a:gd name="connsiteX1" fmla="*/ 0 w 367665"/>
                <a:gd name="connsiteY1" fmla="*/ 110490 h 354330"/>
                <a:gd name="connsiteX2" fmla="*/ 186690 w 367665"/>
                <a:gd name="connsiteY2" fmla="*/ 0 h 354330"/>
                <a:gd name="connsiteX3" fmla="*/ 367665 w 367665"/>
                <a:gd name="connsiteY3" fmla="*/ 112395 h 354330"/>
                <a:gd name="connsiteX4" fmla="*/ 363855 w 367665"/>
                <a:gd name="connsiteY4" fmla="*/ 354330 h 354330"/>
                <a:gd name="connsiteX5" fmla="*/ 3810 w 367665"/>
                <a:gd name="connsiteY5" fmla="*/ 352425 h 354330"/>
                <a:gd name="connsiteX0" fmla="*/ 3810 w 363855"/>
                <a:gd name="connsiteY0" fmla="*/ 352425 h 354330"/>
                <a:gd name="connsiteX1" fmla="*/ 0 w 363855"/>
                <a:gd name="connsiteY1" fmla="*/ 110490 h 354330"/>
                <a:gd name="connsiteX2" fmla="*/ 186690 w 363855"/>
                <a:gd name="connsiteY2" fmla="*/ 0 h 354330"/>
                <a:gd name="connsiteX3" fmla="*/ 360045 w 363855"/>
                <a:gd name="connsiteY3" fmla="*/ 112395 h 354330"/>
                <a:gd name="connsiteX4" fmla="*/ 363855 w 363855"/>
                <a:gd name="connsiteY4" fmla="*/ 354330 h 354330"/>
                <a:gd name="connsiteX5" fmla="*/ 3810 w 363855"/>
                <a:gd name="connsiteY5" fmla="*/ 352425 h 354330"/>
                <a:gd name="connsiteX0" fmla="*/ 3810 w 369570"/>
                <a:gd name="connsiteY0" fmla="*/ 352425 h 354330"/>
                <a:gd name="connsiteX1" fmla="*/ 0 w 369570"/>
                <a:gd name="connsiteY1" fmla="*/ 110490 h 354330"/>
                <a:gd name="connsiteX2" fmla="*/ 186690 w 369570"/>
                <a:gd name="connsiteY2" fmla="*/ 0 h 354330"/>
                <a:gd name="connsiteX3" fmla="*/ 369570 w 369570"/>
                <a:gd name="connsiteY3" fmla="*/ 108585 h 354330"/>
                <a:gd name="connsiteX4" fmla="*/ 363855 w 369570"/>
                <a:gd name="connsiteY4" fmla="*/ 354330 h 354330"/>
                <a:gd name="connsiteX5" fmla="*/ 3810 w 369570"/>
                <a:gd name="connsiteY5" fmla="*/ 352425 h 354330"/>
                <a:gd name="connsiteX0" fmla="*/ 3810 w 363855"/>
                <a:gd name="connsiteY0" fmla="*/ 352425 h 354330"/>
                <a:gd name="connsiteX1" fmla="*/ 0 w 363855"/>
                <a:gd name="connsiteY1" fmla="*/ 110490 h 354330"/>
                <a:gd name="connsiteX2" fmla="*/ 186690 w 363855"/>
                <a:gd name="connsiteY2" fmla="*/ 0 h 354330"/>
                <a:gd name="connsiteX3" fmla="*/ 363855 w 363855"/>
                <a:gd name="connsiteY3" fmla="*/ 110490 h 354330"/>
                <a:gd name="connsiteX4" fmla="*/ 363855 w 363855"/>
                <a:gd name="connsiteY4" fmla="*/ 354330 h 354330"/>
                <a:gd name="connsiteX5" fmla="*/ 3810 w 363855"/>
                <a:gd name="connsiteY5" fmla="*/ 352425 h 354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3855" h="354330">
                  <a:moveTo>
                    <a:pt x="3810" y="352425"/>
                  </a:moveTo>
                  <a:lnTo>
                    <a:pt x="0" y="110490"/>
                  </a:lnTo>
                  <a:lnTo>
                    <a:pt x="186690" y="0"/>
                  </a:lnTo>
                  <a:lnTo>
                    <a:pt x="363855" y="110490"/>
                  </a:lnTo>
                  <a:lnTo>
                    <a:pt x="363855" y="354330"/>
                  </a:lnTo>
                  <a:lnTo>
                    <a:pt x="3810" y="352425"/>
                  </a:lnTo>
                  <a:close/>
                </a:path>
              </a:pathLst>
            </a:custGeom>
            <a:noFill/>
            <a:ln w="47625">
              <a:solidFill>
                <a:srgbClr val="1ACA1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53CF174C-C516-2822-E027-F95F53ED7E86}"/>
                </a:ext>
              </a:extLst>
            </p:cNvPr>
            <p:cNvSpPr/>
            <p:nvPr/>
          </p:nvSpPr>
          <p:spPr>
            <a:xfrm>
              <a:off x="8885926" y="5368459"/>
              <a:ext cx="363855" cy="354330"/>
            </a:xfrm>
            <a:custGeom>
              <a:avLst/>
              <a:gdLst>
                <a:gd name="connsiteX0" fmla="*/ 3810 w 367665"/>
                <a:gd name="connsiteY0" fmla="*/ 352425 h 354330"/>
                <a:gd name="connsiteX1" fmla="*/ 0 w 367665"/>
                <a:gd name="connsiteY1" fmla="*/ 110490 h 354330"/>
                <a:gd name="connsiteX2" fmla="*/ 186690 w 367665"/>
                <a:gd name="connsiteY2" fmla="*/ 0 h 354330"/>
                <a:gd name="connsiteX3" fmla="*/ 367665 w 367665"/>
                <a:gd name="connsiteY3" fmla="*/ 112395 h 354330"/>
                <a:gd name="connsiteX4" fmla="*/ 363855 w 367665"/>
                <a:gd name="connsiteY4" fmla="*/ 354330 h 354330"/>
                <a:gd name="connsiteX5" fmla="*/ 3810 w 367665"/>
                <a:gd name="connsiteY5" fmla="*/ 352425 h 354330"/>
                <a:gd name="connsiteX0" fmla="*/ 3810 w 363855"/>
                <a:gd name="connsiteY0" fmla="*/ 352425 h 354330"/>
                <a:gd name="connsiteX1" fmla="*/ 0 w 363855"/>
                <a:gd name="connsiteY1" fmla="*/ 110490 h 354330"/>
                <a:gd name="connsiteX2" fmla="*/ 186690 w 363855"/>
                <a:gd name="connsiteY2" fmla="*/ 0 h 354330"/>
                <a:gd name="connsiteX3" fmla="*/ 360045 w 363855"/>
                <a:gd name="connsiteY3" fmla="*/ 112395 h 354330"/>
                <a:gd name="connsiteX4" fmla="*/ 363855 w 363855"/>
                <a:gd name="connsiteY4" fmla="*/ 354330 h 354330"/>
                <a:gd name="connsiteX5" fmla="*/ 3810 w 363855"/>
                <a:gd name="connsiteY5" fmla="*/ 352425 h 354330"/>
                <a:gd name="connsiteX0" fmla="*/ 3810 w 369570"/>
                <a:gd name="connsiteY0" fmla="*/ 352425 h 354330"/>
                <a:gd name="connsiteX1" fmla="*/ 0 w 369570"/>
                <a:gd name="connsiteY1" fmla="*/ 110490 h 354330"/>
                <a:gd name="connsiteX2" fmla="*/ 186690 w 369570"/>
                <a:gd name="connsiteY2" fmla="*/ 0 h 354330"/>
                <a:gd name="connsiteX3" fmla="*/ 369570 w 369570"/>
                <a:gd name="connsiteY3" fmla="*/ 108585 h 354330"/>
                <a:gd name="connsiteX4" fmla="*/ 363855 w 369570"/>
                <a:gd name="connsiteY4" fmla="*/ 354330 h 354330"/>
                <a:gd name="connsiteX5" fmla="*/ 3810 w 369570"/>
                <a:gd name="connsiteY5" fmla="*/ 352425 h 354330"/>
                <a:gd name="connsiteX0" fmla="*/ 3810 w 363855"/>
                <a:gd name="connsiteY0" fmla="*/ 352425 h 354330"/>
                <a:gd name="connsiteX1" fmla="*/ 0 w 363855"/>
                <a:gd name="connsiteY1" fmla="*/ 110490 h 354330"/>
                <a:gd name="connsiteX2" fmla="*/ 186690 w 363855"/>
                <a:gd name="connsiteY2" fmla="*/ 0 h 354330"/>
                <a:gd name="connsiteX3" fmla="*/ 363855 w 363855"/>
                <a:gd name="connsiteY3" fmla="*/ 110490 h 354330"/>
                <a:gd name="connsiteX4" fmla="*/ 363855 w 363855"/>
                <a:gd name="connsiteY4" fmla="*/ 354330 h 354330"/>
                <a:gd name="connsiteX5" fmla="*/ 3810 w 363855"/>
                <a:gd name="connsiteY5" fmla="*/ 352425 h 354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3855" h="354330">
                  <a:moveTo>
                    <a:pt x="3810" y="352425"/>
                  </a:moveTo>
                  <a:lnTo>
                    <a:pt x="0" y="110490"/>
                  </a:lnTo>
                  <a:lnTo>
                    <a:pt x="186690" y="0"/>
                  </a:lnTo>
                  <a:lnTo>
                    <a:pt x="363855" y="110490"/>
                  </a:lnTo>
                  <a:lnTo>
                    <a:pt x="363855" y="354330"/>
                  </a:lnTo>
                  <a:lnTo>
                    <a:pt x="3810" y="352425"/>
                  </a:lnTo>
                  <a:close/>
                </a:path>
              </a:pathLst>
            </a:custGeom>
            <a:noFill/>
            <a:ln w="28575">
              <a:solidFill>
                <a:srgbClr val="28A8A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A16EEAA8-1E8A-4111-7D3E-D8BB0255BE21}"/>
              </a:ext>
            </a:extLst>
          </p:cNvPr>
          <p:cNvSpPr/>
          <p:nvPr/>
        </p:nvSpPr>
        <p:spPr>
          <a:xfrm>
            <a:off x="2951851" y="5425609"/>
            <a:ext cx="363855" cy="354330"/>
          </a:xfrm>
          <a:custGeom>
            <a:avLst/>
            <a:gdLst>
              <a:gd name="connsiteX0" fmla="*/ 3810 w 367665"/>
              <a:gd name="connsiteY0" fmla="*/ 352425 h 354330"/>
              <a:gd name="connsiteX1" fmla="*/ 0 w 367665"/>
              <a:gd name="connsiteY1" fmla="*/ 110490 h 354330"/>
              <a:gd name="connsiteX2" fmla="*/ 186690 w 367665"/>
              <a:gd name="connsiteY2" fmla="*/ 0 h 354330"/>
              <a:gd name="connsiteX3" fmla="*/ 367665 w 367665"/>
              <a:gd name="connsiteY3" fmla="*/ 112395 h 354330"/>
              <a:gd name="connsiteX4" fmla="*/ 363855 w 367665"/>
              <a:gd name="connsiteY4" fmla="*/ 354330 h 354330"/>
              <a:gd name="connsiteX5" fmla="*/ 3810 w 367665"/>
              <a:gd name="connsiteY5" fmla="*/ 352425 h 354330"/>
              <a:gd name="connsiteX0" fmla="*/ 3810 w 363855"/>
              <a:gd name="connsiteY0" fmla="*/ 352425 h 354330"/>
              <a:gd name="connsiteX1" fmla="*/ 0 w 363855"/>
              <a:gd name="connsiteY1" fmla="*/ 110490 h 354330"/>
              <a:gd name="connsiteX2" fmla="*/ 186690 w 363855"/>
              <a:gd name="connsiteY2" fmla="*/ 0 h 354330"/>
              <a:gd name="connsiteX3" fmla="*/ 360045 w 363855"/>
              <a:gd name="connsiteY3" fmla="*/ 112395 h 354330"/>
              <a:gd name="connsiteX4" fmla="*/ 363855 w 363855"/>
              <a:gd name="connsiteY4" fmla="*/ 354330 h 354330"/>
              <a:gd name="connsiteX5" fmla="*/ 3810 w 363855"/>
              <a:gd name="connsiteY5" fmla="*/ 352425 h 354330"/>
              <a:gd name="connsiteX0" fmla="*/ 3810 w 369570"/>
              <a:gd name="connsiteY0" fmla="*/ 352425 h 354330"/>
              <a:gd name="connsiteX1" fmla="*/ 0 w 369570"/>
              <a:gd name="connsiteY1" fmla="*/ 110490 h 354330"/>
              <a:gd name="connsiteX2" fmla="*/ 186690 w 369570"/>
              <a:gd name="connsiteY2" fmla="*/ 0 h 354330"/>
              <a:gd name="connsiteX3" fmla="*/ 369570 w 369570"/>
              <a:gd name="connsiteY3" fmla="*/ 108585 h 354330"/>
              <a:gd name="connsiteX4" fmla="*/ 363855 w 369570"/>
              <a:gd name="connsiteY4" fmla="*/ 354330 h 354330"/>
              <a:gd name="connsiteX5" fmla="*/ 3810 w 369570"/>
              <a:gd name="connsiteY5" fmla="*/ 352425 h 354330"/>
              <a:gd name="connsiteX0" fmla="*/ 3810 w 363855"/>
              <a:gd name="connsiteY0" fmla="*/ 352425 h 354330"/>
              <a:gd name="connsiteX1" fmla="*/ 0 w 363855"/>
              <a:gd name="connsiteY1" fmla="*/ 110490 h 354330"/>
              <a:gd name="connsiteX2" fmla="*/ 186690 w 363855"/>
              <a:gd name="connsiteY2" fmla="*/ 0 h 354330"/>
              <a:gd name="connsiteX3" fmla="*/ 363855 w 363855"/>
              <a:gd name="connsiteY3" fmla="*/ 110490 h 354330"/>
              <a:gd name="connsiteX4" fmla="*/ 363855 w 363855"/>
              <a:gd name="connsiteY4" fmla="*/ 354330 h 354330"/>
              <a:gd name="connsiteX5" fmla="*/ 3810 w 363855"/>
              <a:gd name="connsiteY5" fmla="*/ 352425 h 354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3855" h="354330">
                <a:moveTo>
                  <a:pt x="3810" y="352425"/>
                </a:moveTo>
                <a:lnTo>
                  <a:pt x="0" y="110490"/>
                </a:lnTo>
                <a:lnTo>
                  <a:pt x="186690" y="0"/>
                </a:lnTo>
                <a:lnTo>
                  <a:pt x="363855" y="110490"/>
                </a:lnTo>
                <a:lnTo>
                  <a:pt x="363855" y="354330"/>
                </a:lnTo>
                <a:lnTo>
                  <a:pt x="3810" y="352425"/>
                </a:lnTo>
                <a:close/>
              </a:path>
            </a:pathLst>
          </a:custGeom>
          <a:noFill/>
          <a:ln w="28575">
            <a:solidFill>
              <a:srgbClr val="28A8A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67B76EE2-1EFD-0795-DA6A-0A9174989FCF}"/>
              </a:ext>
            </a:extLst>
          </p:cNvPr>
          <p:cNvSpPr>
            <a:spLocks/>
          </p:cNvSpPr>
          <p:nvPr/>
        </p:nvSpPr>
        <p:spPr>
          <a:xfrm>
            <a:off x="4109876" y="5293939"/>
            <a:ext cx="491201" cy="486000"/>
          </a:xfrm>
          <a:custGeom>
            <a:avLst/>
            <a:gdLst>
              <a:gd name="connsiteX0" fmla="*/ 3810 w 367665"/>
              <a:gd name="connsiteY0" fmla="*/ 352425 h 354330"/>
              <a:gd name="connsiteX1" fmla="*/ 0 w 367665"/>
              <a:gd name="connsiteY1" fmla="*/ 110490 h 354330"/>
              <a:gd name="connsiteX2" fmla="*/ 186690 w 367665"/>
              <a:gd name="connsiteY2" fmla="*/ 0 h 354330"/>
              <a:gd name="connsiteX3" fmla="*/ 367665 w 367665"/>
              <a:gd name="connsiteY3" fmla="*/ 112395 h 354330"/>
              <a:gd name="connsiteX4" fmla="*/ 363855 w 367665"/>
              <a:gd name="connsiteY4" fmla="*/ 354330 h 354330"/>
              <a:gd name="connsiteX5" fmla="*/ 3810 w 367665"/>
              <a:gd name="connsiteY5" fmla="*/ 352425 h 354330"/>
              <a:gd name="connsiteX0" fmla="*/ 3810 w 363855"/>
              <a:gd name="connsiteY0" fmla="*/ 352425 h 354330"/>
              <a:gd name="connsiteX1" fmla="*/ 0 w 363855"/>
              <a:gd name="connsiteY1" fmla="*/ 110490 h 354330"/>
              <a:gd name="connsiteX2" fmla="*/ 186690 w 363855"/>
              <a:gd name="connsiteY2" fmla="*/ 0 h 354330"/>
              <a:gd name="connsiteX3" fmla="*/ 360045 w 363855"/>
              <a:gd name="connsiteY3" fmla="*/ 112395 h 354330"/>
              <a:gd name="connsiteX4" fmla="*/ 363855 w 363855"/>
              <a:gd name="connsiteY4" fmla="*/ 354330 h 354330"/>
              <a:gd name="connsiteX5" fmla="*/ 3810 w 363855"/>
              <a:gd name="connsiteY5" fmla="*/ 352425 h 354330"/>
              <a:gd name="connsiteX0" fmla="*/ 3810 w 369570"/>
              <a:gd name="connsiteY0" fmla="*/ 352425 h 354330"/>
              <a:gd name="connsiteX1" fmla="*/ 0 w 369570"/>
              <a:gd name="connsiteY1" fmla="*/ 110490 h 354330"/>
              <a:gd name="connsiteX2" fmla="*/ 186690 w 369570"/>
              <a:gd name="connsiteY2" fmla="*/ 0 h 354330"/>
              <a:gd name="connsiteX3" fmla="*/ 369570 w 369570"/>
              <a:gd name="connsiteY3" fmla="*/ 108585 h 354330"/>
              <a:gd name="connsiteX4" fmla="*/ 363855 w 369570"/>
              <a:gd name="connsiteY4" fmla="*/ 354330 h 354330"/>
              <a:gd name="connsiteX5" fmla="*/ 3810 w 369570"/>
              <a:gd name="connsiteY5" fmla="*/ 352425 h 354330"/>
              <a:gd name="connsiteX0" fmla="*/ 3810 w 363855"/>
              <a:gd name="connsiteY0" fmla="*/ 352425 h 354330"/>
              <a:gd name="connsiteX1" fmla="*/ 0 w 363855"/>
              <a:gd name="connsiteY1" fmla="*/ 110490 h 354330"/>
              <a:gd name="connsiteX2" fmla="*/ 186690 w 363855"/>
              <a:gd name="connsiteY2" fmla="*/ 0 h 354330"/>
              <a:gd name="connsiteX3" fmla="*/ 363855 w 363855"/>
              <a:gd name="connsiteY3" fmla="*/ 110490 h 354330"/>
              <a:gd name="connsiteX4" fmla="*/ 363855 w 363855"/>
              <a:gd name="connsiteY4" fmla="*/ 354330 h 354330"/>
              <a:gd name="connsiteX5" fmla="*/ 3810 w 363855"/>
              <a:gd name="connsiteY5" fmla="*/ 352425 h 354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3855" h="354330">
                <a:moveTo>
                  <a:pt x="3810" y="352425"/>
                </a:moveTo>
                <a:lnTo>
                  <a:pt x="0" y="110490"/>
                </a:lnTo>
                <a:lnTo>
                  <a:pt x="186690" y="0"/>
                </a:lnTo>
                <a:lnTo>
                  <a:pt x="363855" y="110490"/>
                </a:lnTo>
                <a:lnTo>
                  <a:pt x="363855" y="354330"/>
                </a:lnTo>
                <a:lnTo>
                  <a:pt x="3810" y="352425"/>
                </a:lnTo>
                <a:close/>
              </a:path>
            </a:pathLst>
          </a:custGeom>
          <a:noFill/>
          <a:ln w="47625">
            <a:solidFill>
              <a:srgbClr val="1ACA1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7411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6208B-64FE-9C56-C576-DE0A88157C80}"/>
              </a:ext>
            </a:extLst>
          </p:cNvPr>
          <p:cNvSpPr txBox="1">
            <a:spLocks/>
          </p:cNvSpPr>
          <p:nvPr/>
        </p:nvSpPr>
        <p:spPr>
          <a:xfrm>
            <a:off x="3028950" y="441325"/>
            <a:ext cx="7762875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21A5A5"/>
                </a:solidFill>
              </a:rPr>
              <a:t>Climate context</a:t>
            </a:r>
            <a:endParaRPr lang="en-GB" dirty="0">
              <a:solidFill>
                <a:srgbClr val="21A5A5"/>
              </a:solidFill>
            </a:endParaRPr>
          </a:p>
        </p:txBody>
      </p:sp>
      <p:pic>
        <p:nvPicPr>
          <p:cNvPr id="4" name="Google Shape;81;p14">
            <a:extLst>
              <a:ext uri="{FF2B5EF4-FFF2-40B4-BE49-F238E27FC236}">
                <a16:creationId xmlns:a16="http://schemas.microsoft.com/office/drawing/2014/main" id="{8F0CE631-AB0C-73AD-DEAB-8DAA3355E664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091" y="453324"/>
            <a:ext cx="2198255" cy="7095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84D70D0-9E06-825A-E758-5740B7CCB9FE}"/>
              </a:ext>
            </a:extLst>
          </p:cNvPr>
          <p:cNvSpPr/>
          <p:nvPr/>
        </p:nvSpPr>
        <p:spPr>
          <a:xfrm>
            <a:off x="1438894" y="1766888"/>
            <a:ext cx="2740396" cy="3400425"/>
          </a:xfrm>
          <a:prstGeom prst="roundRect">
            <a:avLst/>
          </a:prstGeom>
          <a:solidFill>
            <a:srgbClr val="D2EDED"/>
          </a:solidFill>
          <a:ln w="44450">
            <a:solidFill>
              <a:srgbClr val="25A7A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25A7A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Ice </a:t>
            </a:r>
            <a:r>
              <a:rPr lang="en-US" sz="2000" dirty="0" err="1">
                <a:solidFill>
                  <a:srgbClr val="25A7A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Piomas</a:t>
            </a:r>
            <a:endParaRPr lang="en-US" sz="2000" dirty="0">
              <a:solidFill>
                <a:srgbClr val="25A7A7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2000" dirty="0">
                <a:solidFill>
                  <a:srgbClr val="25A7A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1950 to now</a:t>
            </a:r>
            <a:br>
              <a:rPr lang="en-US" sz="2000" dirty="0">
                <a:solidFill>
                  <a:srgbClr val="25A7A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dirty="0">
                <a:solidFill>
                  <a:srgbClr val="25A7A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Theo lifetime</a:t>
            </a:r>
          </a:p>
          <a:p>
            <a:pPr algn="ctr"/>
            <a:endParaRPr lang="en-US" sz="2000" dirty="0">
              <a:solidFill>
                <a:srgbClr val="25A7A7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E8F5599-EC97-61DF-60DD-2109A2CA6F3F}"/>
              </a:ext>
            </a:extLst>
          </p:cNvPr>
          <p:cNvSpPr/>
          <p:nvPr/>
        </p:nvSpPr>
        <p:spPr>
          <a:xfrm>
            <a:off x="4585446" y="1766888"/>
            <a:ext cx="2740396" cy="3400425"/>
          </a:xfrm>
          <a:prstGeom prst="roundRect">
            <a:avLst/>
          </a:prstGeom>
          <a:solidFill>
            <a:srgbClr val="D2EDED"/>
          </a:solidFill>
          <a:ln w="44450">
            <a:solidFill>
              <a:srgbClr val="25A7A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rgbClr val="25A7A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Muana</a:t>
            </a:r>
            <a:r>
              <a:rPr lang="en-US" sz="2000" dirty="0">
                <a:solidFill>
                  <a:srgbClr val="25A7A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Loa CO2</a:t>
            </a:r>
          </a:p>
          <a:p>
            <a:pPr algn="ctr"/>
            <a:endParaRPr lang="en-US" sz="2000" dirty="0">
              <a:solidFill>
                <a:srgbClr val="25A7A7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2000" dirty="0">
              <a:solidFill>
                <a:srgbClr val="25A7A7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2000" dirty="0">
              <a:solidFill>
                <a:srgbClr val="25A7A7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2000" dirty="0">
              <a:solidFill>
                <a:srgbClr val="25A7A7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2000" dirty="0">
              <a:solidFill>
                <a:srgbClr val="25A7A7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2000" dirty="0">
                <a:solidFill>
                  <a:srgbClr val="25A7A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1950 to now</a:t>
            </a:r>
          </a:p>
          <a:p>
            <a:pPr algn="ctr"/>
            <a:r>
              <a:rPr lang="en-US" sz="2000" dirty="0">
                <a:solidFill>
                  <a:srgbClr val="25A7A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COP target</a:t>
            </a:r>
          </a:p>
          <a:p>
            <a:br>
              <a:rPr lang="en-US" sz="2000" dirty="0">
                <a:solidFill>
                  <a:srgbClr val="25A7A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n-GB" sz="2000" dirty="0">
              <a:solidFill>
                <a:srgbClr val="25A7A7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30AFAA7-372D-23C7-105B-480E3E73F250}"/>
              </a:ext>
            </a:extLst>
          </p:cNvPr>
          <p:cNvSpPr/>
          <p:nvPr/>
        </p:nvSpPr>
        <p:spPr>
          <a:xfrm>
            <a:off x="7783047" y="1766889"/>
            <a:ext cx="2802896" cy="3400424"/>
          </a:xfrm>
          <a:prstGeom prst="roundRect">
            <a:avLst/>
          </a:prstGeom>
          <a:solidFill>
            <a:srgbClr val="D2EDED"/>
          </a:solidFill>
          <a:ln w="44450">
            <a:solidFill>
              <a:srgbClr val="25A7A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25A7A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UK energy &amp; houses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7832412-3369-201B-DB57-F377A8FD387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095" t="8498" r="4124"/>
          <a:stretch>
            <a:fillRect/>
          </a:stretch>
        </p:blipFill>
        <p:spPr>
          <a:xfrm>
            <a:off x="1501740" y="2525086"/>
            <a:ext cx="2628896" cy="155615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6F214D5-B54C-8F50-9E40-47F5939C37B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65421" t="26559" r="7850" b="17248"/>
          <a:stretch>
            <a:fillRect/>
          </a:stretch>
        </p:blipFill>
        <p:spPr>
          <a:xfrm>
            <a:off x="7961152" y="1937834"/>
            <a:ext cx="2466364" cy="307878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4608F92-0BF5-39F7-EB54-7CC5B86629B1}"/>
              </a:ext>
            </a:extLst>
          </p:cNvPr>
          <p:cNvSpPr/>
          <p:nvPr/>
        </p:nvSpPr>
        <p:spPr>
          <a:xfrm>
            <a:off x="4781725" y="2399251"/>
            <a:ext cx="2315361" cy="21056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1F48BBD-919E-391F-3426-5A8B2F5C6129}"/>
              </a:ext>
            </a:extLst>
          </p:cNvPr>
          <p:cNvCxnSpPr/>
          <p:nvPr/>
        </p:nvCxnSpPr>
        <p:spPr>
          <a:xfrm flipV="1">
            <a:off x="4991100" y="2847975"/>
            <a:ext cx="1800225" cy="123326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5023772-1FAC-1CB7-3F7A-3F00F62E4269}"/>
              </a:ext>
            </a:extLst>
          </p:cNvPr>
          <p:cNvSpPr/>
          <p:nvPr/>
        </p:nvSpPr>
        <p:spPr>
          <a:xfrm>
            <a:off x="5753100" y="2857500"/>
            <a:ext cx="1476375" cy="723900"/>
          </a:xfrm>
          <a:custGeom>
            <a:avLst/>
            <a:gdLst>
              <a:gd name="connsiteX0" fmla="*/ 0 w 1476375"/>
              <a:gd name="connsiteY0" fmla="*/ 723900 h 723900"/>
              <a:gd name="connsiteX1" fmla="*/ 333375 w 1476375"/>
              <a:gd name="connsiteY1" fmla="*/ 504825 h 723900"/>
              <a:gd name="connsiteX2" fmla="*/ 781050 w 1476375"/>
              <a:gd name="connsiteY2" fmla="*/ 247650 h 723900"/>
              <a:gd name="connsiteX3" fmla="*/ 1114425 w 1476375"/>
              <a:gd name="connsiteY3" fmla="*/ 95250 h 723900"/>
              <a:gd name="connsiteX4" fmla="*/ 1476375 w 1476375"/>
              <a:gd name="connsiteY4" fmla="*/ 0 h 723900"/>
              <a:gd name="connsiteX5" fmla="*/ 1476375 w 1476375"/>
              <a:gd name="connsiteY5" fmla="*/ 0 h 72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76375" h="723900">
                <a:moveTo>
                  <a:pt x="0" y="723900"/>
                </a:moveTo>
                <a:cubicBezTo>
                  <a:pt x="101600" y="654050"/>
                  <a:pt x="203200" y="584200"/>
                  <a:pt x="333375" y="504825"/>
                </a:cubicBezTo>
                <a:cubicBezTo>
                  <a:pt x="463550" y="425450"/>
                  <a:pt x="650875" y="315912"/>
                  <a:pt x="781050" y="247650"/>
                </a:cubicBezTo>
                <a:cubicBezTo>
                  <a:pt x="911225" y="179387"/>
                  <a:pt x="998538" y="136525"/>
                  <a:pt x="1114425" y="95250"/>
                </a:cubicBezTo>
                <a:cubicBezTo>
                  <a:pt x="1230312" y="53975"/>
                  <a:pt x="1476375" y="0"/>
                  <a:pt x="1476375" y="0"/>
                </a:cubicBezTo>
                <a:lnTo>
                  <a:pt x="1476375" y="0"/>
                </a:lnTo>
              </a:path>
            </a:pathLst>
          </a:cu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F81E055-3CD6-0675-A9E7-A70B7C5793B5}"/>
              </a:ext>
            </a:extLst>
          </p:cNvPr>
          <p:cNvSpPr txBox="1"/>
          <p:nvPr/>
        </p:nvSpPr>
        <p:spPr>
          <a:xfrm>
            <a:off x="8181975" y="1747334"/>
            <a:ext cx="2085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28A8A8"/>
                </a:solidFill>
              </a:rPr>
              <a:t>Housing energy</a:t>
            </a:r>
            <a:endParaRPr lang="en-GB" dirty="0">
              <a:solidFill>
                <a:srgbClr val="28A8A8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EEFE4B4-07D5-DDF3-0E46-C63F70F22F55}"/>
              </a:ext>
            </a:extLst>
          </p:cNvPr>
          <p:cNvSpPr txBox="1"/>
          <p:nvPr/>
        </p:nvSpPr>
        <p:spPr>
          <a:xfrm>
            <a:off x="1752600" y="1937834"/>
            <a:ext cx="2085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28A8A8"/>
                </a:solidFill>
              </a:rPr>
              <a:t>Piomas</a:t>
            </a:r>
            <a:r>
              <a:rPr lang="en-US" dirty="0">
                <a:solidFill>
                  <a:srgbClr val="28A8A8"/>
                </a:solidFill>
              </a:rPr>
              <a:t> – Arctic Ice</a:t>
            </a:r>
            <a:endParaRPr lang="en-GB" dirty="0">
              <a:solidFill>
                <a:srgbClr val="28A8A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00449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530592-3774-822D-F712-A99F881644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92FA8D-8A71-5E51-083C-BA020F6FF48A}"/>
              </a:ext>
            </a:extLst>
          </p:cNvPr>
          <p:cNvSpPr txBox="1">
            <a:spLocks/>
          </p:cNvSpPr>
          <p:nvPr/>
        </p:nvSpPr>
        <p:spPr>
          <a:xfrm>
            <a:off x="3028950" y="441325"/>
            <a:ext cx="7762875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21A5A5"/>
                </a:solidFill>
              </a:rPr>
              <a:t>Why retrofit – heat retention</a:t>
            </a:r>
            <a:endParaRPr lang="en-GB" dirty="0">
              <a:solidFill>
                <a:srgbClr val="21A5A5"/>
              </a:solidFill>
            </a:endParaRPr>
          </a:p>
        </p:txBody>
      </p:sp>
      <p:pic>
        <p:nvPicPr>
          <p:cNvPr id="4" name="Google Shape;81;p14">
            <a:extLst>
              <a:ext uri="{FF2B5EF4-FFF2-40B4-BE49-F238E27FC236}">
                <a16:creationId xmlns:a16="http://schemas.microsoft.com/office/drawing/2014/main" id="{4BB8899E-B492-29DA-E33A-CC32920896F3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091" y="453324"/>
            <a:ext cx="2198255" cy="7095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2CD356B-5EAD-7DE2-1C1F-31503BD12E89}"/>
              </a:ext>
            </a:extLst>
          </p:cNvPr>
          <p:cNvSpPr/>
          <p:nvPr/>
        </p:nvSpPr>
        <p:spPr>
          <a:xfrm>
            <a:off x="1438893" y="1766888"/>
            <a:ext cx="8936029" cy="3807435"/>
          </a:xfrm>
          <a:prstGeom prst="roundRect">
            <a:avLst/>
          </a:prstGeom>
          <a:solidFill>
            <a:srgbClr val="D2EDED"/>
          </a:solidFill>
          <a:ln w="44450">
            <a:solidFill>
              <a:srgbClr val="25A7A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25A7A7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D6ED95F6-813F-4D0F-863B-77424D993D1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1539424"/>
              </p:ext>
            </p:extLst>
          </p:nvPr>
        </p:nvGraphicFramePr>
        <p:xfrm>
          <a:off x="1424349" y="1846383"/>
          <a:ext cx="9152907" cy="38074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C6D718B5-ECBA-22FE-4311-624701C69926}"/>
              </a:ext>
            </a:extLst>
          </p:cNvPr>
          <p:cNvSpPr txBox="1"/>
          <p:nvPr/>
        </p:nvSpPr>
        <p:spPr>
          <a:xfrm>
            <a:off x="2215180" y="5943011"/>
            <a:ext cx="7280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21A5A5"/>
                </a:solidFill>
              </a:rPr>
              <a:t>Overnight heat loss (CH off for 10 hours, C/10C/10 hours)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FC47E3-1A6E-45C6-C6B8-A84646A7D935}"/>
              </a:ext>
            </a:extLst>
          </p:cNvPr>
          <p:cNvSpPr txBox="1"/>
          <p:nvPr/>
        </p:nvSpPr>
        <p:spPr>
          <a:xfrm>
            <a:off x="8124825" y="2676525"/>
            <a:ext cx="116205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Poor</a:t>
            </a:r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2A11441-0F93-E08F-B5CF-777B97A7E65A}"/>
              </a:ext>
            </a:extLst>
          </p:cNvPr>
          <p:cNvSpPr txBox="1"/>
          <p:nvPr/>
        </p:nvSpPr>
        <p:spPr>
          <a:xfrm>
            <a:off x="2085975" y="2667000"/>
            <a:ext cx="116205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PH</a:t>
            </a:r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D1FB85E-47E6-7B59-DB20-7466EC990F7A}"/>
              </a:ext>
            </a:extLst>
          </p:cNvPr>
          <p:cNvSpPr txBox="1"/>
          <p:nvPr/>
        </p:nvSpPr>
        <p:spPr>
          <a:xfrm>
            <a:off x="5362575" y="2676525"/>
            <a:ext cx="116205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54048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2799A5-7FAD-78F5-F3CB-359C5D4B8A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0585E-5E08-152D-3CCD-35D84A5DA03A}"/>
              </a:ext>
            </a:extLst>
          </p:cNvPr>
          <p:cNvSpPr txBox="1">
            <a:spLocks/>
          </p:cNvSpPr>
          <p:nvPr/>
        </p:nvSpPr>
        <p:spPr>
          <a:xfrm>
            <a:off x="3028950" y="441325"/>
            <a:ext cx="7762875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21A5A5"/>
                </a:solidFill>
              </a:rPr>
              <a:t>Why deep retrofit – motivation</a:t>
            </a:r>
            <a:endParaRPr lang="en-GB" dirty="0">
              <a:solidFill>
                <a:srgbClr val="21A5A5"/>
              </a:solidFill>
            </a:endParaRPr>
          </a:p>
        </p:txBody>
      </p:sp>
      <p:pic>
        <p:nvPicPr>
          <p:cNvPr id="4" name="Google Shape;81;p14">
            <a:extLst>
              <a:ext uri="{FF2B5EF4-FFF2-40B4-BE49-F238E27FC236}">
                <a16:creationId xmlns:a16="http://schemas.microsoft.com/office/drawing/2014/main" id="{9042C18B-CCBC-6C8E-1859-36D8C4CC58C2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091" y="453324"/>
            <a:ext cx="2198255" cy="7095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0330D9F-0D38-6B59-04B9-E375BB5BC684}"/>
              </a:ext>
            </a:extLst>
          </p:cNvPr>
          <p:cNvSpPr/>
          <p:nvPr/>
        </p:nvSpPr>
        <p:spPr>
          <a:xfrm>
            <a:off x="5166832" y="1720095"/>
            <a:ext cx="5208092" cy="3499338"/>
          </a:xfrm>
          <a:prstGeom prst="roundRect">
            <a:avLst/>
          </a:prstGeom>
          <a:solidFill>
            <a:srgbClr val="D2EDED"/>
          </a:solidFill>
          <a:ln w="44450">
            <a:solidFill>
              <a:srgbClr val="25A7A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25A7A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Graph from Carbon Coop </a:t>
            </a:r>
          </a:p>
          <a:p>
            <a:pPr algn="ctr"/>
            <a:r>
              <a:rPr lang="en-US" sz="2000" dirty="0">
                <a:solidFill>
                  <a:srgbClr val="25A7A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Why retrofit drivers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580D4A0-E7D4-C984-00D9-2322BA10F9C7}"/>
              </a:ext>
            </a:extLst>
          </p:cNvPr>
          <p:cNvGrpSpPr/>
          <p:nvPr/>
        </p:nvGrpSpPr>
        <p:grpSpPr>
          <a:xfrm>
            <a:off x="1438894" y="1766888"/>
            <a:ext cx="2740396" cy="3400425"/>
            <a:chOff x="1438894" y="1766888"/>
            <a:chExt cx="2740396" cy="3400425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6DF01CBD-F46D-1342-1B52-C145BFB7DC53}"/>
                </a:ext>
              </a:extLst>
            </p:cNvPr>
            <p:cNvSpPr/>
            <p:nvPr/>
          </p:nvSpPr>
          <p:spPr>
            <a:xfrm>
              <a:off x="1438894" y="1766888"/>
              <a:ext cx="2740396" cy="3400425"/>
            </a:xfrm>
            <a:prstGeom prst="roundRect">
              <a:avLst/>
            </a:prstGeom>
            <a:solidFill>
              <a:srgbClr val="D2EDED"/>
            </a:solidFill>
            <a:ln w="44450">
              <a:solidFill>
                <a:srgbClr val="25A7A7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rgbClr val="25A7A7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Base Case:</a:t>
              </a:r>
            </a:p>
            <a:p>
              <a:pPr algn="ctr"/>
              <a:r>
                <a:rPr lang="en-US" sz="2000" dirty="0">
                  <a:solidFill>
                    <a:srgbClr val="25A7A7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= Minor retrofit + heat pump (+battery)</a:t>
              </a:r>
            </a:p>
            <a:p>
              <a:pPr algn="ctr"/>
              <a:endParaRPr lang="en-US" sz="2000" dirty="0">
                <a:solidFill>
                  <a:srgbClr val="25A7A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en-US" sz="2000" dirty="0">
                  <a:solidFill>
                    <a:srgbClr val="25A7A7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OK for 90% of homes</a:t>
              </a:r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3A714645-04CB-2B6A-AD08-2D8BF961D675}"/>
                </a:ext>
              </a:extLst>
            </p:cNvPr>
            <p:cNvSpPr/>
            <p:nvPr/>
          </p:nvSpPr>
          <p:spPr>
            <a:xfrm>
              <a:off x="2245267" y="2129453"/>
              <a:ext cx="363855" cy="354330"/>
            </a:xfrm>
            <a:custGeom>
              <a:avLst/>
              <a:gdLst>
                <a:gd name="connsiteX0" fmla="*/ 3810 w 367665"/>
                <a:gd name="connsiteY0" fmla="*/ 352425 h 354330"/>
                <a:gd name="connsiteX1" fmla="*/ 0 w 367665"/>
                <a:gd name="connsiteY1" fmla="*/ 110490 h 354330"/>
                <a:gd name="connsiteX2" fmla="*/ 186690 w 367665"/>
                <a:gd name="connsiteY2" fmla="*/ 0 h 354330"/>
                <a:gd name="connsiteX3" fmla="*/ 367665 w 367665"/>
                <a:gd name="connsiteY3" fmla="*/ 112395 h 354330"/>
                <a:gd name="connsiteX4" fmla="*/ 363855 w 367665"/>
                <a:gd name="connsiteY4" fmla="*/ 354330 h 354330"/>
                <a:gd name="connsiteX5" fmla="*/ 3810 w 367665"/>
                <a:gd name="connsiteY5" fmla="*/ 352425 h 354330"/>
                <a:gd name="connsiteX0" fmla="*/ 3810 w 363855"/>
                <a:gd name="connsiteY0" fmla="*/ 352425 h 354330"/>
                <a:gd name="connsiteX1" fmla="*/ 0 w 363855"/>
                <a:gd name="connsiteY1" fmla="*/ 110490 h 354330"/>
                <a:gd name="connsiteX2" fmla="*/ 186690 w 363855"/>
                <a:gd name="connsiteY2" fmla="*/ 0 h 354330"/>
                <a:gd name="connsiteX3" fmla="*/ 360045 w 363855"/>
                <a:gd name="connsiteY3" fmla="*/ 112395 h 354330"/>
                <a:gd name="connsiteX4" fmla="*/ 363855 w 363855"/>
                <a:gd name="connsiteY4" fmla="*/ 354330 h 354330"/>
                <a:gd name="connsiteX5" fmla="*/ 3810 w 363855"/>
                <a:gd name="connsiteY5" fmla="*/ 352425 h 354330"/>
                <a:gd name="connsiteX0" fmla="*/ 3810 w 369570"/>
                <a:gd name="connsiteY0" fmla="*/ 352425 h 354330"/>
                <a:gd name="connsiteX1" fmla="*/ 0 w 369570"/>
                <a:gd name="connsiteY1" fmla="*/ 110490 h 354330"/>
                <a:gd name="connsiteX2" fmla="*/ 186690 w 369570"/>
                <a:gd name="connsiteY2" fmla="*/ 0 h 354330"/>
                <a:gd name="connsiteX3" fmla="*/ 369570 w 369570"/>
                <a:gd name="connsiteY3" fmla="*/ 108585 h 354330"/>
                <a:gd name="connsiteX4" fmla="*/ 363855 w 369570"/>
                <a:gd name="connsiteY4" fmla="*/ 354330 h 354330"/>
                <a:gd name="connsiteX5" fmla="*/ 3810 w 369570"/>
                <a:gd name="connsiteY5" fmla="*/ 352425 h 354330"/>
                <a:gd name="connsiteX0" fmla="*/ 3810 w 363855"/>
                <a:gd name="connsiteY0" fmla="*/ 352425 h 354330"/>
                <a:gd name="connsiteX1" fmla="*/ 0 w 363855"/>
                <a:gd name="connsiteY1" fmla="*/ 110490 h 354330"/>
                <a:gd name="connsiteX2" fmla="*/ 186690 w 363855"/>
                <a:gd name="connsiteY2" fmla="*/ 0 h 354330"/>
                <a:gd name="connsiteX3" fmla="*/ 363855 w 363855"/>
                <a:gd name="connsiteY3" fmla="*/ 110490 h 354330"/>
                <a:gd name="connsiteX4" fmla="*/ 363855 w 363855"/>
                <a:gd name="connsiteY4" fmla="*/ 354330 h 354330"/>
                <a:gd name="connsiteX5" fmla="*/ 3810 w 363855"/>
                <a:gd name="connsiteY5" fmla="*/ 352425 h 354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3855" h="354330">
                  <a:moveTo>
                    <a:pt x="3810" y="352425"/>
                  </a:moveTo>
                  <a:lnTo>
                    <a:pt x="0" y="110490"/>
                  </a:lnTo>
                  <a:lnTo>
                    <a:pt x="186690" y="0"/>
                  </a:lnTo>
                  <a:lnTo>
                    <a:pt x="363855" y="110490"/>
                  </a:lnTo>
                  <a:lnTo>
                    <a:pt x="363855" y="354330"/>
                  </a:lnTo>
                  <a:lnTo>
                    <a:pt x="3810" y="352425"/>
                  </a:lnTo>
                  <a:close/>
                </a:path>
              </a:pathLst>
            </a:custGeom>
            <a:noFill/>
            <a:ln w="28575">
              <a:solidFill>
                <a:srgbClr val="28A8A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763A6C3E-B67B-34A2-F6A7-BA928FFC0EFF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734397" y="2145348"/>
              <a:ext cx="507215" cy="354330"/>
              <a:chOff x="4695825" y="2261027"/>
              <a:chExt cx="3343849" cy="2335947"/>
            </a:xfrm>
          </p:grpSpPr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AA8BAE82-B518-24B3-5897-7F92A11BEDA0}"/>
                  </a:ext>
                </a:extLst>
              </p:cNvPr>
              <p:cNvSpPr/>
              <p:nvPr/>
            </p:nvSpPr>
            <p:spPr>
              <a:xfrm>
                <a:off x="4695825" y="2261027"/>
                <a:ext cx="3343849" cy="2335947"/>
              </a:xfrm>
              <a:prstGeom prst="roundRect">
                <a:avLst/>
              </a:prstGeom>
              <a:noFill/>
              <a:ln w="25400">
                <a:solidFill>
                  <a:srgbClr val="28A8A8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4A750722-FE46-F1A7-B4E0-0BA897F9F384}"/>
                  </a:ext>
                </a:extLst>
              </p:cNvPr>
              <p:cNvSpPr/>
              <p:nvPr/>
            </p:nvSpPr>
            <p:spPr>
              <a:xfrm>
                <a:off x="4972050" y="2531408"/>
                <a:ext cx="1762125" cy="1764000"/>
              </a:xfrm>
              <a:prstGeom prst="ellipse">
                <a:avLst/>
              </a:prstGeom>
              <a:noFill/>
              <a:ln w="25400">
                <a:solidFill>
                  <a:srgbClr val="28A8A8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BBE7920F-4240-2E56-474C-D1D3B12FC1F3}"/>
                  </a:ext>
                </a:extLst>
              </p:cNvPr>
              <p:cNvSpPr/>
              <p:nvPr/>
            </p:nvSpPr>
            <p:spPr>
              <a:xfrm rot="7254195">
                <a:off x="5927049" y="3340882"/>
                <a:ext cx="527242" cy="651998"/>
              </a:xfrm>
              <a:custGeom>
                <a:avLst/>
                <a:gdLst>
                  <a:gd name="connsiteX0" fmla="*/ 142875 w 495300"/>
                  <a:gd name="connsiteY0" fmla="*/ 609600 h 619125"/>
                  <a:gd name="connsiteX1" fmla="*/ 19050 w 495300"/>
                  <a:gd name="connsiteY1" fmla="*/ 323850 h 619125"/>
                  <a:gd name="connsiteX2" fmla="*/ 0 w 495300"/>
                  <a:gd name="connsiteY2" fmla="*/ 66675 h 619125"/>
                  <a:gd name="connsiteX3" fmla="*/ 142875 w 495300"/>
                  <a:gd name="connsiteY3" fmla="*/ 0 h 619125"/>
                  <a:gd name="connsiteX4" fmla="*/ 361950 w 495300"/>
                  <a:gd name="connsiteY4" fmla="*/ 0 h 619125"/>
                  <a:gd name="connsiteX5" fmla="*/ 495300 w 495300"/>
                  <a:gd name="connsiteY5" fmla="*/ 85725 h 619125"/>
                  <a:gd name="connsiteX6" fmla="*/ 381000 w 495300"/>
                  <a:gd name="connsiteY6" fmla="*/ 438150 h 619125"/>
                  <a:gd name="connsiteX7" fmla="*/ 247650 w 495300"/>
                  <a:gd name="connsiteY7" fmla="*/ 619125 h 619125"/>
                  <a:gd name="connsiteX8" fmla="*/ 142875 w 495300"/>
                  <a:gd name="connsiteY8" fmla="*/ 609600 h 619125"/>
                  <a:gd name="connsiteX0" fmla="*/ 142875 w 495300"/>
                  <a:gd name="connsiteY0" fmla="*/ 609600 h 619125"/>
                  <a:gd name="connsiteX1" fmla="*/ 19050 w 495300"/>
                  <a:gd name="connsiteY1" fmla="*/ 323850 h 619125"/>
                  <a:gd name="connsiteX2" fmla="*/ 0 w 495300"/>
                  <a:gd name="connsiteY2" fmla="*/ 66675 h 619125"/>
                  <a:gd name="connsiteX3" fmla="*/ 142875 w 495300"/>
                  <a:gd name="connsiteY3" fmla="*/ 0 h 619125"/>
                  <a:gd name="connsiteX4" fmla="*/ 361950 w 495300"/>
                  <a:gd name="connsiteY4" fmla="*/ 0 h 619125"/>
                  <a:gd name="connsiteX5" fmla="*/ 495300 w 495300"/>
                  <a:gd name="connsiteY5" fmla="*/ 85725 h 619125"/>
                  <a:gd name="connsiteX6" fmla="*/ 381000 w 495300"/>
                  <a:gd name="connsiteY6" fmla="*/ 438150 h 619125"/>
                  <a:gd name="connsiteX7" fmla="*/ 247650 w 495300"/>
                  <a:gd name="connsiteY7" fmla="*/ 619125 h 619125"/>
                  <a:gd name="connsiteX8" fmla="*/ 142875 w 495300"/>
                  <a:gd name="connsiteY8" fmla="*/ 609600 h 619125"/>
                  <a:gd name="connsiteX0" fmla="*/ 142875 w 495300"/>
                  <a:gd name="connsiteY0" fmla="*/ 609600 h 619125"/>
                  <a:gd name="connsiteX1" fmla="*/ 19050 w 495300"/>
                  <a:gd name="connsiteY1" fmla="*/ 323850 h 619125"/>
                  <a:gd name="connsiteX2" fmla="*/ 0 w 495300"/>
                  <a:gd name="connsiteY2" fmla="*/ 66675 h 619125"/>
                  <a:gd name="connsiteX3" fmla="*/ 142875 w 495300"/>
                  <a:gd name="connsiteY3" fmla="*/ 0 h 619125"/>
                  <a:gd name="connsiteX4" fmla="*/ 361950 w 495300"/>
                  <a:gd name="connsiteY4" fmla="*/ 0 h 619125"/>
                  <a:gd name="connsiteX5" fmla="*/ 495300 w 495300"/>
                  <a:gd name="connsiteY5" fmla="*/ 85725 h 619125"/>
                  <a:gd name="connsiteX6" fmla="*/ 381000 w 495300"/>
                  <a:gd name="connsiteY6" fmla="*/ 438150 h 619125"/>
                  <a:gd name="connsiteX7" fmla="*/ 247650 w 495300"/>
                  <a:gd name="connsiteY7" fmla="*/ 619125 h 619125"/>
                  <a:gd name="connsiteX8" fmla="*/ 142875 w 495300"/>
                  <a:gd name="connsiteY8" fmla="*/ 609600 h 619125"/>
                  <a:gd name="connsiteX0" fmla="*/ 142875 w 495300"/>
                  <a:gd name="connsiteY0" fmla="*/ 609600 h 619125"/>
                  <a:gd name="connsiteX1" fmla="*/ 19050 w 495300"/>
                  <a:gd name="connsiteY1" fmla="*/ 323850 h 619125"/>
                  <a:gd name="connsiteX2" fmla="*/ 0 w 495300"/>
                  <a:gd name="connsiteY2" fmla="*/ 66675 h 619125"/>
                  <a:gd name="connsiteX3" fmla="*/ 142875 w 495300"/>
                  <a:gd name="connsiteY3" fmla="*/ 0 h 619125"/>
                  <a:gd name="connsiteX4" fmla="*/ 361950 w 495300"/>
                  <a:gd name="connsiteY4" fmla="*/ 0 h 619125"/>
                  <a:gd name="connsiteX5" fmla="*/ 495300 w 495300"/>
                  <a:gd name="connsiteY5" fmla="*/ 85725 h 619125"/>
                  <a:gd name="connsiteX6" fmla="*/ 381000 w 495300"/>
                  <a:gd name="connsiteY6" fmla="*/ 438150 h 619125"/>
                  <a:gd name="connsiteX7" fmla="*/ 247650 w 495300"/>
                  <a:gd name="connsiteY7" fmla="*/ 619125 h 619125"/>
                  <a:gd name="connsiteX8" fmla="*/ 142875 w 495300"/>
                  <a:gd name="connsiteY8" fmla="*/ 609600 h 619125"/>
                  <a:gd name="connsiteX0" fmla="*/ 142875 w 495300"/>
                  <a:gd name="connsiteY0" fmla="*/ 609600 h 619125"/>
                  <a:gd name="connsiteX1" fmla="*/ 19050 w 495300"/>
                  <a:gd name="connsiteY1" fmla="*/ 323850 h 619125"/>
                  <a:gd name="connsiteX2" fmla="*/ 0 w 495300"/>
                  <a:gd name="connsiteY2" fmla="*/ 66675 h 619125"/>
                  <a:gd name="connsiteX3" fmla="*/ 142875 w 495300"/>
                  <a:gd name="connsiteY3" fmla="*/ 0 h 619125"/>
                  <a:gd name="connsiteX4" fmla="*/ 361950 w 495300"/>
                  <a:gd name="connsiteY4" fmla="*/ 0 h 619125"/>
                  <a:gd name="connsiteX5" fmla="*/ 495300 w 495300"/>
                  <a:gd name="connsiteY5" fmla="*/ 85725 h 619125"/>
                  <a:gd name="connsiteX6" fmla="*/ 381000 w 495300"/>
                  <a:gd name="connsiteY6" fmla="*/ 438150 h 619125"/>
                  <a:gd name="connsiteX7" fmla="*/ 247650 w 495300"/>
                  <a:gd name="connsiteY7" fmla="*/ 619125 h 619125"/>
                  <a:gd name="connsiteX8" fmla="*/ 142875 w 495300"/>
                  <a:gd name="connsiteY8" fmla="*/ 609600 h 619125"/>
                  <a:gd name="connsiteX0" fmla="*/ 142875 w 495300"/>
                  <a:gd name="connsiteY0" fmla="*/ 609600 h 619125"/>
                  <a:gd name="connsiteX1" fmla="*/ 19050 w 495300"/>
                  <a:gd name="connsiteY1" fmla="*/ 323850 h 619125"/>
                  <a:gd name="connsiteX2" fmla="*/ 0 w 495300"/>
                  <a:gd name="connsiteY2" fmla="*/ 66675 h 619125"/>
                  <a:gd name="connsiteX3" fmla="*/ 142875 w 495300"/>
                  <a:gd name="connsiteY3" fmla="*/ 0 h 619125"/>
                  <a:gd name="connsiteX4" fmla="*/ 361950 w 495300"/>
                  <a:gd name="connsiteY4" fmla="*/ 0 h 619125"/>
                  <a:gd name="connsiteX5" fmla="*/ 495300 w 495300"/>
                  <a:gd name="connsiteY5" fmla="*/ 85725 h 619125"/>
                  <a:gd name="connsiteX6" fmla="*/ 381000 w 495300"/>
                  <a:gd name="connsiteY6" fmla="*/ 438150 h 619125"/>
                  <a:gd name="connsiteX7" fmla="*/ 247650 w 495300"/>
                  <a:gd name="connsiteY7" fmla="*/ 619125 h 619125"/>
                  <a:gd name="connsiteX8" fmla="*/ 142875 w 495300"/>
                  <a:gd name="connsiteY8" fmla="*/ 609600 h 619125"/>
                  <a:gd name="connsiteX0" fmla="*/ 142875 w 495300"/>
                  <a:gd name="connsiteY0" fmla="*/ 609600 h 619125"/>
                  <a:gd name="connsiteX1" fmla="*/ 3810 w 495300"/>
                  <a:gd name="connsiteY1" fmla="*/ 329565 h 619125"/>
                  <a:gd name="connsiteX2" fmla="*/ 0 w 495300"/>
                  <a:gd name="connsiteY2" fmla="*/ 66675 h 619125"/>
                  <a:gd name="connsiteX3" fmla="*/ 142875 w 495300"/>
                  <a:gd name="connsiteY3" fmla="*/ 0 h 619125"/>
                  <a:gd name="connsiteX4" fmla="*/ 361950 w 495300"/>
                  <a:gd name="connsiteY4" fmla="*/ 0 h 619125"/>
                  <a:gd name="connsiteX5" fmla="*/ 495300 w 495300"/>
                  <a:gd name="connsiteY5" fmla="*/ 85725 h 619125"/>
                  <a:gd name="connsiteX6" fmla="*/ 381000 w 495300"/>
                  <a:gd name="connsiteY6" fmla="*/ 438150 h 619125"/>
                  <a:gd name="connsiteX7" fmla="*/ 247650 w 495300"/>
                  <a:gd name="connsiteY7" fmla="*/ 619125 h 619125"/>
                  <a:gd name="connsiteX8" fmla="*/ 142875 w 495300"/>
                  <a:gd name="connsiteY8" fmla="*/ 609600 h 619125"/>
                  <a:gd name="connsiteX0" fmla="*/ 142875 w 495300"/>
                  <a:gd name="connsiteY0" fmla="*/ 609600 h 619125"/>
                  <a:gd name="connsiteX1" fmla="*/ 3810 w 495300"/>
                  <a:gd name="connsiteY1" fmla="*/ 329565 h 619125"/>
                  <a:gd name="connsiteX2" fmla="*/ 0 w 495300"/>
                  <a:gd name="connsiteY2" fmla="*/ 66675 h 619125"/>
                  <a:gd name="connsiteX3" fmla="*/ 142875 w 495300"/>
                  <a:gd name="connsiteY3" fmla="*/ 0 h 619125"/>
                  <a:gd name="connsiteX4" fmla="*/ 361950 w 495300"/>
                  <a:gd name="connsiteY4" fmla="*/ 0 h 619125"/>
                  <a:gd name="connsiteX5" fmla="*/ 495300 w 495300"/>
                  <a:gd name="connsiteY5" fmla="*/ 85725 h 619125"/>
                  <a:gd name="connsiteX6" fmla="*/ 381000 w 495300"/>
                  <a:gd name="connsiteY6" fmla="*/ 438150 h 619125"/>
                  <a:gd name="connsiteX7" fmla="*/ 247650 w 495300"/>
                  <a:gd name="connsiteY7" fmla="*/ 619125 h 619125"/>
                  <a:gd name="connsiteX8" fmla="*/ 142875 w 495300"/>
                  <a:gd name="connsiteY8" fmla="*/ 609600 h 619125"/>
                  <a:gd name="connsiteX0" fmla="*/ 149707 w 502132"/>
                  <a:gd name="connsiteY0" fmla="*/ 609600 h 619125"/>
                  <a:gd name="connsiteX1" fmla="*/ 10642 w 502132"/>
                  <a:gd name="connsiteY1" fmla="*/ 329565 h 619125"/>
                  <a:gd name="connsiteX2" fmla="*/ 6832 w 502132"/>
                  <a:gd name="connsiteY2" fmla="*/ 66675 h 619125"/>
                  <a:gd name="connsiteX3" fmla="*/ 149707 w 502132"/>
                  <a:gd name="connsiteY3" fmla="*/ 0 h 619125"/>
                  <a:gd name="connsiteX4" fmla="*/ 368782 w 502132"/>
                  <a:gd name="connsiteY4" fmla="*/ 0 h 619125"/>
                  <a:gd name="connsiteX5" fmla="*/ 502132 w 502132"/>
                  <a:gd name="connsiteY5" fmla="*/ 85725 h 619125"/>
                  <a:gd name="connsiteX6" fmla="*/ 387832 w 502132"/>
                  <a:gd name="connsiteY6" fmla="*/ 438150 h 619125"/>
                  <a:gd name="connsiteX7" fmla="*/ 254482 w 502132"/>
                  <a:gd name="connsiteY7" fmla="*/ 619125 h 619125"/>
                  <a:gd name="connsiteX8" fmla="*/ 149707 w 502132"/>
                  <a:gd name="connsiteY8" fmla="*/ 609600 h 619125"/>
                  <a:gd name="connsiteX0" fmla="*/ 149707 w 502132"/>
                  <a:gd name="connsiteY0" fmla="*/ 609600 h 619125"/>
                  <a:gd name="connsiteX1" fmla="*/ 10642 w 502132"/>
                  <a:gd name="connsiteY1" fmla="*/ 329565 h 619125"/>
                  <a:gd name="connsiteX2" fmla="*/ 6832 w 502132"/>
                  <a:gd name="connsiteY2" fmla="*/ 66675 h 619125"/>
                  <a:gd name="connsiteX3" fmla="*/ 149707 w 502132"/>
                  <a:gd name="connsiteY3" fmla="*/ 0 h 619125"/>
                  <a:gd name="connsiteX4" fmla="*/ 368782 w 502132"/>
                  <a:gd name="connsiteY4" fmla="*/ 0 h 619125"/>
                  <a:gd name="connsiteX5" fmla="*/ 502132 w 502132"/>
                  <a:gd name="connsiteY5" fmla="*/ 85725 h 619125"/>
                  <a:gd name="connsiteX6" fmla="*/ 433552 w 502132"/>
                  <a:gd name="connsiteY6" fmla="*/ 356235 h 619125"/>
                  <a:gd name="connsiteX7" fmla="*/ 254482 w 502132"/>
                  <a:gd name="connsiteY7" fmla="*/ 619125 h 619125"/>
                  <a:gd name="connsiteX8" fmla="*/ 149707 w 502132"/>
                  <a:gd name="connsiteY8" fmla="*/ 609600 h 619125"/>
                  <a:gd name="connsiteX0" fmla="*/ 149707 w 502132"/>
                  <a:gd name="connsiteY0" fmla="*/ 609600 h 619125"/>
                  <a:gd name="connsiteX1" fmla="*/ 10642 w 502132"/>
                  <a:gd name="connsiteY1" fmla="*/ 329565 h 619125"/>
                  <a:gd name="connsiteX2" fmla="*/ 6832 w 502132"/>
                  <a:gd name="connsiteY2" fmla="*/ 66675 h 619125"/>
                  <a:gd name="connsiteX3" fmla="*/ 149707 w 502132"/>
                  <a:gd name="connsiteY3" fmla="*/ 0 h 619125"/>
                  <a:gd name="connsiteX4" fmla="*/ 368782 w 502132"/>
                  <a:gd name="connsiteY4" fmla="*/ 0 h 619125"/>
                  <a:gd name="connsiteX5" fmla="*/ 502132 w 502132"/>
                  <a:gd name="connsiteY5" fmla="*/ 85725 h 619125"/>
                  <a:gd name="connsiteX6" fmla="*/ 433552 w 502132"/>
                  <a:gd name="connsiteY6" fmla="*/ 356235 h 619125"/>
                  <a:gd name="connsiteX7" fmla="*/ 254482 w 502132"/>
                  <a:gd name="connsiteY7" fmla="*/ 619125 h 619125"/>
                  <a:gd name="connsiteX8" fmla="*/ 149707 w 502132"/>
                  <a:gd name="connsiteY8" fmla="*/ 609600 h 619125"/>
                  <a:gd name="connsiteX0" fmla="*/ 149707 w 502132"/>
                  <a:gd name="connsiteY0" fmla="*/ 609600 h 619125"/>
                  <a:gd name="connsiteX1" fmla="*/ 10642 w 502132"/>
                  <a:gd name="connsiteY1" fmla="*/ 329565 h 619125"/>
                  <a:gd name="connsiteX2" fmla="*/ 6832 w 502132"/>
                  <a:gd name="connsiteY2" fmla="*/ 66675 h 619125"/>
                  <a:gd name="connsiteX3" fmla="*/ 149707 w 502132"/>
                  <a:gd name="connsiteY3" fmla="*/ 0 h 619125"/>
                  <a:gd name="connsiteX4" fmla="*/ 368782 w 502132"/>
                  <a:gd name="connsiteY4" fmla="*/ 0 h 619125"/>
                  <a:gd name="connsiteX5" fmla="*/ 502132 w 502132"/>
                  <a:gd name="connsiteY5" fmla="*/ 85725 h 619125"/>
                  <a:gd name="connsiteX6" fmla="*/ 443077 w 502132"/>
                  <a:gd name="connsiteY6" fmla="*/ 358140 h 619125"/>
                  <a:gd name="connsiteX7" fmla="*/ 254482 w 502132"/>
                  <a:gd name="connsiteY7" fmla="*/ 619125 h 619125"/>
                  <a:gd name="connsiteX8" fmla="*/ 149707 w 502132"/>
                  <a:gd name="connsiteY8" fmla="*/ 609600 h 619125"/>
                  <a:gd name="connsiteX0" fmla="*/ 149707 w 502132"/>
                  <a:gd name="connsiteY0" fmla="*/ 609600 h 619125"/>
                  <a:gd name="connsiteX1" fmla="*/ 10642 w 502132"/>
                  <a:gd name="connsiteY1" fmla="*/ 329565 h 619125"/>
                  <a:gd name="connsiteX2" fmla="*/ 6832 w 502132"/>
                  <a:gd name="connsiteY2" fmla="*/ 66675 h 619125"/>
                  <a:gd name="connsiteX3" fmla="*/ 149707 w 502132"/>
                  <a:gd name="connsiteY3" fmla="*/ 0 h 619125"/>
                  <a:gd name="connsiteX4" fmla="*/ 368782 w 502132"/>
                  <a:gd name="connsiteY4" fmla="*/ 0 h 619125"/>
                  <a:gd name="connsiteX5" fmla="*/ 502132 w 502132"/>
                  <a:gd name="connsiteY5" fmla="*/ 85725 h 619125"/>
                  <a:gd name="connsiteX6" fmla="*/ 443077 w 502132"/>
                  <a:gd name="connsiteY6" fmla="*/ 358140 h 619125"/>
                  <a:gd name="connsiteX7" fmla="*/ 254482 w 502132"/>
                  <a:gd name="connsiteY7" fmla="*/ 619125 h 619125"/>
                  <a:gd name="connsiteX8" fmla="*/ 149707 w 502132"/>
                  <a:gd name="connsiteY8" fmla="*/ 609600 h 619125"/>
                  <a:gd name="connsiteX0" fmla="*/ 149707 w 502132"/>
                  <a:gd name="connsiteY0" fmla="*/ 609600 h 619125"/>
                  <a:gd name="connsiteX1" fmla="*/ 10642 w 502132"/>
                  <a:gd name="connsiteY1" fmla="*/ 329565 h 619125"/>
                  <a:gd name="connsiteX2" fmla="*/ 6832 w 502132"/>
                  <a:gd name="connsiteY2" fmla="*/ 66675 h 619125"/>
                  <a:gd name="connsiteX3" fmla="*/ 149707 w 502132"/>
                  <a:gd name="connsiteY3" fmla="*/ 0 h 619125"/>
                  <a:gd name="connsiteX4" fmla="*/ 368782 w 502132"/>
                  <a:gd name="connsiteY4" fmla="*/ 0 h 619125"/>
                  <a:gd name="connsiteX5" fmla="*/ 502132 w 502132"/>
                  <a:gd name="connsiteY5" fmla="*/ 85725 h 619125"/>
                  <a:gd name="connsiteX6" fmla="*/ 443077 w 502132"/>
                  <a:gd name="connsiteY6" fmla="*/ 358140 h 619125"/>
                  <a:gd name="connsiteX7" fmla="*/ 254482 w 502132"/>
                  <a:gd name="connsiteY7" fmla="*/ 619125 h 619125"/>
                  <a:gd name="connsiteX8" fmla="*/ 149707 w 502132"/>
                  <a:gd name="connsiteY8" fmla="*/ 609600 h 619125"/>
                  <a:gd name="connsiteX0" fmla="*/ 149707 w 504727"/>
                  <a:gd name="connsiteY0" fmla="*/ 609600 h 619125"/>
                  <a:gd name="connsiteX1" fmla="*/ 10642 w 504727"/>
                  <a:gd name="connsiteY1" fmla="*/ 329565 h 619125"/>
                  <a:gd name="connsiteX2" fmla="*/ 6832 w 504727"/>
                  <a:gd name="connsiteY2" fmla="*/ 66675 h 619125"/>
                  <a:gd name="connsiteX3" fmla="*/ 149707 w 504727"/>
                  <a:gd name="connsiteY3" fmla="*/ 0 h 619125"/>
                  <a:gd name="connsiteX4" fmla="*/ 368782 w 504727"/>
                  <a:gd name="connsiteY4" fmla="*/ 0 h 619125"/>
                  <a:gd name="connsiteX5" fmla="*/ 502132 w 504727"/>
                  <a:gd name="connsiteY5" fmla="*/ 85725 h 619125"/>
                  <a:gd name="connsiteX6" fmla="*/ 443077 w 504727"/>
                  <a:gd name="connsiteY6" fmla="*/ 358140 h 619125"/>
                  <a:gd name="connsiteX7" fmla="*/ 254482 w 504727"/>
                  <a:gd name="connsiteY7" fmla="*/ 619125 h 619125"/>
                  <a:gd name="connsiteX8" fmla="*/ 149707 w 504727"/>
                  <a:gd name="connsiteY8" fmla="*/ 609600 h 619125"/>
                  <a:gd name="connsiteX0" fmla="*/ 149707 w 504727"/>
                  <a:gd name="connsiteY0" fmla="*/ 609600 h 619125"/>
                  <a:gd name="connsiteX1" fmla="*/ 10642 w 504727"/>
                  <a:gd name="connsiteY1" fmla="*/ 329565 h 619125"/>
                  <a:gd name="connsiteX2" fmla="*/ 6832 w 504727"/>
                  <a:gd name="connsiteY2" fmla="*/ 66675 h 619125"/>
                  <a:gd name="connsiteX3" fmla="*/ 149707 w 504727"/>
                  <a:gd name="connsiteY3" fmla="*/ 0 h 619125"/>
                  <a:gd name="connsiteX4" fmla="*/ 368782 w 504727"/>
                  <a:gd name="connsiteY4" fmla="*/ 0 h 619125"/>
                  <a:gd name="connsiteX5" fmla="*/ 502132 w 504727"/>
                  <a:gd name="connsiteY5" fmla="*/ 85725 h 619125"/>
                  <a:gd name="connsiteX6" fmla="*/ 443077 w 504727"/>
                  <a:gd name="connsiteY6" fmla="*/ 358140 h 619125"/>
                  <a:gd name="connsiteX7" fmla="*/ 254482 w 504727"/>
                  <a:gd name="connsiteY7" fmla="*/ 619125 h 619125"/>
                  <a:gd name="connsiteX8" fmla="*/ 149707 w 504727"/>
                  <a:gd name="connsiteY8" fmla="*/ 609600 h 619125"/>
                  <a:gd name="connsiteX0" fmla="*/ 147810 w 502830"/>
                  <a:gd name="connsiteY0" fmla="*/ 609600 h 619125"/>
                  <a:gd name="connsiteX1" fmla="*/ 8745 w 502830"/>
                  <a:gd name="connsiteY1" fmla="*/ 329565 h 619125"/>
                  <a:gd name="connsiteX2" fmla="*/ 12555 w 502830"/>
                  <a:gd name="connsiteY2" fmla="*/ 78105 h 619125"/>
                  <a:gd name="connsiteX3" fmla="*/ 147810 w 502830"/>
                  <a:gd name="connsiteY3" fmla="*/ 0 h 619125"/>
                  <a:gd name="connsiteX4" fmla="*/ 366885 w 502830"/>
                  <a:gd name="connsiteY4" fmla="*/ 0 h 619125"/>
                  <a:gd name="connsiteX5" fmla="*/ 500235 w 502830"/>
                  <a:gd name="connsiteY5" fmla="*/ 85725 h 619125"/>
                  <a:gd name="connsiteX6" fmla="*/ 441180 w 502830"/>
                  <a:gd name="connsiteY6" fmla="*/ 358140 h 619125"/>
                  <a:gd name="connsiteX7" fmla="*/ 252585 w 502830"/>
                  <a:gd name="connsiteY7" fmla="*/ 619125 h 619125"/>
                  <a:gd name="connsiteX8" fmla="*/ 147810 w 502830"/>
                  <a:gd name="connsiteY8" fmla="*/ 609600 h 619125"/>
                  <a:gd name="connsiteX0" fmla="*/ 153735 w 508755"/>
                  <a:gd name="connsiteY0" fmla="*/ 609600 h 619125"/>
                  <a:gd name="connsiteX1" fmla="*/ 14670 w 508755"/>
                  <a:gd name="connsiteY1" fmla="*/ 329565 h 619125"/>
                  <a:gd name="connsiteX2" fmla="*/ 18480 w 508755"/>
                  <a:gd name="connsiteY2" fmla="*/ 78105 h 619125"/>
                  <a:gd name="connsiteX3" fmla="*/ 153735 w 508755"/>
                  <a:gd name="connsiteY3" fmla="*/ 0 h 619125"/>
                  <a:gd name="connsiteX4" fmla="*/ 372810 w 508755"/>
                  <a:gd name="connsiteY4" fmla="*/ 0 h 619125"/>
                  <a:gd name="connsiteX5" fmla="*/ 506160 w 508755"/>
                  <a:gd name="connsiteY5" fmla="*/ 85725 h 619125"/>
                  <a:gd name="connsiteX6" fmla="*/ 447105 w 508755"/>
                  <a:gd name="connsiteY6" fmla="*/ 358140 h 619125"/>
                  <a:gd name="connsiteX7" fmla="*/ 258510 w 508755"/>
                  <a:gd name="connsiteY7" fmla="*/ 619125 h 619125"/>
                  <a:gd name="connsiteX8" fmla="*/ 153735 w 508755"/>
                  <a:gd name="connsiteY8" fmla="*/ 609600 h 619125"/>
                  <a:gd name="connsiteX0" fmla="*/ 153735 w 508755"/>
                  <a:gd name="connsiteY0" fmla="*/ 609600 h 619125"/>
                  <a:gd name="connsiteX1" fmla="*/ 14670 w 508755"/>
                  <a:gd name="connsiteY1" fmla="*/ 329565 h 619125"/>
                  <a:gd name="connsiteX2" fmla="*/ 18480 w 508755"/>
                  <a:gd name="connsiteY2" fmla="*/ 78105 h 619125"/>
                  <a:gd name="connsiteX3" fmla="*/ 153735 w 508755"/>
                  <a:gd name="connsiteY3" fmla="*/ 0 h 619125"/>
                  <a:gd name="connsiteX4" fmla="*/ 372810 w 508755"/>
                  <a:gd name="connsiteY4" fmla="*/ 0 h 619125"/>
                  <a:gd name="connsiteX5" fmla="*/ 506160 w 508755"/>
                  <a:gd name="connsiteY5" fmla="*/ 85725 h 619125"/>
                  <a:gd name="connsiteX6" fmla="*/ 447105 w 508755"/>
                  <a:gd name="connsiteY6" fmla="*/ 358140 h 619125"/>
                  <a:gd name="connsiteX7" fmla="*/ 258510 w 508755"/>
                  <a:gd name="connsiteY7" fmla="*/ 619125 h 619125"/>
                  <a:gd name="connsiteX8" fmla="*/ 153735 w 508755"/>
                  <a:gd name="connsiteY8" fmla="*/ 609600 h 619125"/>
                  <a:gd name="connsiteX0" fmla="*/ 153735 w 508755"/>
                  <a:gd name="connsiteY0" fmla="*/ 617220 h 626745"/>
                  <a:gd name="connsiteX1" fmla="*/ 14670 w 508755"/>
                  <a:gd name="connsiteY1" fmla="*/ 337185 h 626745"/>
                  <a:gd name="connsiteX2" fmla="*/ 18480 w 508755"/>
                  <a:gd name="connsiteY2" fmla="*/ 85725 h 626745"/>
                  <a:gd name="connsiteX3" fmla="*/ 153735 w 508755"/>
                  <a:gd name="connsiteY3" fmla="*/ 0 h 626745"/>
                  <a:gd name="connsiteX4" fmla="*/ 372810 w 508755"/>
                  <a:gd name="connsiteY4" fmla="*/ 7620 h 626745"/>
                  <a:gd name="connsiteX5" fmla="*/ 506160 w 508755"/>
                  <a:gd name="connsiteY5" fmla="*/ 93345 h 626745"/>
                  <a:gd name="connsiteX6" fmla="*/ 447105 w 508755"/>
                  <a:gd name="connsiteY6" fmla="*/ 365760 h 626745"/>
                  <a:gd name="connsiteX7" fmla="*/ 258510 w 508755"/>
                  <a:gd name="connsiteY7" fmla="*/ 626745 h 626745"/>
                  <a:gd name="connsiteX8" fmla="*/ 153735 w 508755"/>
                  <a:gd name="connsiteY8" fmla="*/ 617220 h 626745"/>
                  <a:gd name="connsiteX0" fmla="*/ 153735 w 508755"/>
                  <a:gd name="connsiteY0" fmla="*/ 631736 h 641261"/>
                  <a:gd name="connsiteX1" fmla="*/ 14670 w 508755"/>
                  <a:gd name="connsiteY1" fmla="*/ 351701 h 641261"/>
                  <a:gd name="connsiteX2" fmla="*/ 18480 w 508755"/>
                  <a:gd name="connsiteY2" fmla="*/ 100241 h 641261"/>
                  <a:gd name="connsiteX3" fmla="*/ 153735 w 508755"/>
                  <a:gd name="connsiteY3" fmla="*/ 14516 h 641261"/>
                  <a:gd name="connsiteX4" fmla="*/ 372810 w 508755"/>
                  <a:gd name="connsiteY4" fmla="*/ 22136 h 641261"/>
                  <a:gd name="connsiteX5" fmla="*/ 506160 w 508755"/>
                  <a:gd name="connsiteY5" fmla="*/ 107861 h 641261"/>
                  <a:gd name="connsiteX6" fmla="*/ 447105 w 508755"/>
                  <a:gd name="connsiteY6" fmla="*/ 380276 h 641261"/>
                  <a:gd name="connsiteX7" fmla="*/ 258510 w 508755"/>
                  <a:gd name="connsiteY7" fmla="*/ 641261 h 641261"/>
                  <a:gd name="connsiteX8" fmla="*/ 153735 w 508755"/>
                  <a:gd name="connsiteY8" fmla="*/ 631736 h 641261"/>
                  <a:gd name="connsiteX0" fmla="*/ 153735 w 508755"/>
                  <a:gd name="connsiteY0" fmla="*/ 644849 h 654374"/>
                  <a:gd name="connsiteX1" fmla="*/ 14670 w 508755"/>
                  <a:gd name="connsiteY1" fmla="*/ 364814 h 654374"/>
                  <a:gd name="connsiteX2" fmla="*/ 18480 w 508755"/>
                  <a:gd name="connsiteY2" fmla="*/ 113354 h 654374"/>
                  <a:gd name="connsiteX3" fmla="*/ 153735 w 508755"/>
                  <a:gd name="connsiteY3" fmla="*/ 27629 h 654374"/>
                  <a:gd name="connsiteX4" fmla="*/ 372810 w 508755"/>
                  <a:gd name="connsiteY4" fmla="*/ 35249 h 654374"/>
                  <a:gd name="connsiteX5" fmla="*/ 506160 w 508755"/>
                  <a:gd name="connsiteY5" fmla="*/ 120974 h 654374"/>
                  <a:gd name="connsiteX6" fmla="*/ 447105 w 508755"/>
                  <a:gd name="connsiteY6" fmla="*/ 393389 h 654374"/>
                  <a:gd name="connsiteX7" fmla="*/ 258510 w 508755"/>
                  <a:gd name="connsiteY7" fmla="*/ 654374 h 654374"/>
                  <a:gd name="connsiteX8" fmla="*/ 153735 w 508755"/>
                  <a:gd name="connsiteY8" fmla="*/ 644849 h 654374"/>
                  <a:gd name="connsiteX0" fmla="*/ 153735 w 508755"/>
                  <a:gd name="connsiteY0" fmla="*/ 637216 h 646741"/>
                  <a:gd name="connsiteX1" fmla="*/ 14670 w 508755"/>
                  <a:gd name="connsiteY1" fmla="*/ 357181 h 646741"/>
                  <a:gd name="connsiteX2" fmla="*/ 18480 w 508755"/>
                  <a:gd name="connsiteY2" fmla="*/ 105721 h 646741"/>
                  <a:gd name="connsiteX3" fmla="*/ 153735 w 508755"/>
                  <a:gd name="connsiteY3" fmla="*/ 19996 h 646741"/>
                  <a:gd name="connsiteX4" fmla="*/ 372810 w 508755"/>
                  <a:gd name="connsiteY4" fmla="*/ 27616 h 646741"/>
                  <a:gd name="connsiteX5" fmla="*/ 506160 w 508755"/>
                  <a:gd name="connsiteY5" fmla="*/ 113341 h 646741"/>
                  <a:gd name="connsiteX6" fmla="*/ 447105 w 508755"/>
                  <a:gd name="connsiteY6" fmla="*/ 385756 h 646741"/>
                  <a:gd name="connsiteX7" fmla="*/ 258510 w 508755"/>
                  <a:gd name="connsiteY7" fmla="*/ 646741 h 646741"/>
                  <a:gd name="connsiteX8" fmla="*/ 153735 w 508755"/>
                  <a:gd name="connsiteY8" fmla="*/ 637216 h 646741"/>
                  <a:gd name="connsiteX0" fmla="*/ 153735 w 508755"/>
                  <a:gd name="connsiteY0" fmla="*/ 632350 h 641875"/>
                  <a:gd name="connsiteX1" fmla="*/ 14670 w 508755"/>
                  <a:gd name="connsiteY1" fmla="*/ 352315 h 641875"/>
                  <a:gd name="connsiteX2" fmla="*/ 18480 w 508755"/>
                  <a:gd name="connsiteY2" fmla="*/ 100855 h 641875"/>
                  <a:gd name="connsiteX3" fmla="*/ 153735 w 508755"/>
                  <a:gd name="connsiteY3" fmla="*/ 15130 h 641875"/>
                  <a:gd name="connsiteX4" fmla="*/ 372810 w 508755"/>
                  <a:gd name="connsiteY4" fmla="*/ 22750 h 641875"/>
                  <a:gd name="connsiteX5" fmla="*/ 506160 w 508755"/>
                  <a:gd name="connsiteY5" fmla="*/ 108475 h 641875"/>
                  <a:gd name="connsiteX6" fmla="*/ 447105 w 508755"/>
                  <a:gd name="connsiteY6" fmla="*/ 380890 h 641875"/>
                  <a:gd name="connsiteX7" fmla="*/ 258510 w 508755"/>
                  <a:gd name="connsiteY7" fmla="*/ 641875 h 641875"/>
                  <a:gd name="connsiteX8" fmla="*/ 153735 w 508755"/>
                  <a:gd name="connsiteY8" fmla="*/ 632350 h 641875"/>
                  <a:gd name="connsiteX0" fmla="*/ 153735 w 508755"/>
                  <a:gd name="connsiteY0" fmla="*/ 632350 h 641875"/>
                  <a:gd name="connsiteX1" fmla="*/ 14670 w 508755"/>
                  <a:gd name="connsiteY1" fmla="*/ 352315 h 641875"/>
                  <a:gd name="connsiteX2" fmla="*/ 18480 w 508755"/>
                  <a:gd name="connsiteY2" fmla="*/ 100855 h 641875"/>
                  <a:gd name="connsiteX3" fmla="*/ 153735 w 508755"/>
                  <a:gd name="connsiteY3" fmla="*/ 15130 h 641875"/>
                  <a:gd name="connsiteX4" fmla="*/ 372810 w 508755"/>
                  <a:gd name="connsiteY4" fmla="*/ 22750 h 641875"/>
                  <a:gd name="connsiteX5" fmla="*/ 506160 w 508755"/>
                  <a:gd name="connsiteY5" fmla="*/ 108475 h 641875"/>
                  <a:gd name="connsiteX6" fmla="*/ 447105 w 508755"/>
                  <a:gd name="connsiteY6" fmla="*/ 380890 h 641875"/>
                  <a:gd name="connsiteX7" fmla="*/ 258510 w 508755"/>
                  <a:gd name="connsiteY7" fmla="*/ 641875 h 641875"/>
                  <a:gd name="connsiteX8" fmla="*/ 153735 w 508755"/>
                  <a:gd name="connsiteY8" fmla="*/ 632350 h 641875"/>
                  <a:gd name="connsiteX0" fmla="*/ 153735 w 508755"/>
                  <a:gd name="connsiteY0" fmla="*/ 638952 h 648477"/>
                  <a:gd name="connsiteX1" fmla="*/ 14670 w 508755"/>
                  <a:gd name="connsiteY1" fmla="*/ 358917 h 648477"/>
                  <a:gd name="connsiteX2" fmla="*/ 18480 w 508755"/>
                  <a:gd name="connsiteY2" fmla="*/ 107457 h 648477"/>
                  <a:gd name="connsiteX3" fmla="*/ 153735 w 508755"/>
                  <a:gd name="connsiteY3" fmla="*/ 21732 h 648477"/>
                  <a:gd name="connsiteX4" fmla="*/ 378525 w 508755"/>
                  <a:gd name="connsiteY4" fmla="*/ 16017 h 648477"/>
                  <a:gd name="connsiteX5" fmla="*/ 506160 w 508755"/>
                  <a:gd name="connsiteY5" fmla="*/ 115077 h 648477"/>
                  <a:gd name="connsiteX6" fmla="*/ 447105 w 508755"/>
                  <a:gd name="connsiteY6" fmla="*/ 387492 h 648477"/>
                  <a:gd name="connsiteX7" fmla="*/ 258510 w 508755"/>
                  <a:gd name="connsiteY7" fmla="*/ 648477 h 648477"/>
                  <a:gd name="connsiteX8" fmla="*/ 153735 w 508755"/>
                  <a:gd name="connsiteY8" fmla="*/ 638952 h 648477"/>
                  <a:gd name="connsiteX0" fmla="*/ 153735 w 508755"/>
                  <a:gd name="connsiteY0" fmla="*/ 642473 h 651998"/>
                  <a:gd name="connsiteX1" fmla="*/ 14670 w 508755"/>
                  <a:gd name="connsiteY1" fmla="*/ 362438 h 651998"/>
                  <a:gd name="connsiteX2" fmla="*/ 18480 w 508755"/>
                  <a:gd name="connsiteY2" fmla="*/ 110978 h 651998"/>
                  <a:gd name="connsiteX3" fmla="*/ 148020 w 508755"/>
                  <a:gd name="connsiteY3" fmla="*/ 17633 h 651998"/>
                  <a:gd name="connsiteX4" fmla="*/ 378525 w 508755"/>
                  <a:gd name="connsiteY4" fmla="*/ 19538 h 651998"/>
                  <a:gd name="connsiteX5" fmla="*/ 506160 w 508755"/>
                  <a:gd name="connsiteY5" fmla="*/ 118598 h 651998"/>
                  <a:gd name="connsiteX6" fmla="*/ 447105 w 508755"/>
                  <a:gd name="connsiteY6" fmla="*/ 391013 h 651998"/>
                  <a:gd name="connsiteX7" fmla="*/ 258510 w 508755"/>
                  <a:gd name="connsiteY7" fmla="*/ 651998 h 651998"/>
                  <a:gd name="connsiteX8" fmla="*/ 153735 w 508755"/>
                  <a:gd name="connsiteY8" fmla="*/ 642473 h 651998"/>
                  <a:gd name="connsiteX0" fmla="*/ 153735 w 508755"/>
                  <a:gd name="connsiteY0" fmla="*/ 642473 h 651998"/>
                  <a:gd name="connsiteX1" fmla="*/ 14670 w 508755"/>
                  <a:gd name="connsiteY1" fmla="*/ 362438 h 651998"/>
                  <a:gd name="connsiteX2" fmla="*/ 18480 w 508755"/>
                  <a:gd name="connsiteY2" fmla="*/ 110978 h 651998"/>
                  <a:gd name="connsiteX3" fmla="*/ 148020 w 508755"/>
                  <a:gd name="connsiteY3" fmla="*/ 17633 h 651998"/>
                  <a:gd name="connsiteX4" fmla="*/ 378525 w 508755"/>
                  <a:gd name="connsiteY4" fmla="*/ 19538 h 651998"/>
                  <a:gd name="connsiteX5" fmla="*/ 506160 w 508755"/>
                  <a:gd name="connsiteY5" fmla="*/ 118598 h 651998"/>
                  <a:gd name="connsiteX6" fmla="*/ 447105 w 508755"/>
                  <a:gd name="connsiteY6" fmla="*/ 391013 h 651998"/>
                  <a:gd name="connsiteX7" fmla="*/ 258510 w 508755"/>
                  <a:gd name="connsiteY7" fmla="*/ 651998 h 651998"/>
                  <a:gd name="connsiteX8" fmla="*/ 153735 w 508755"/>
                  <a:gd name="connsiteY8" fmla="*/ 642473 h 651998"/>
                  <a:gd name="connsiteX0" fmla="*/ 153735 w 517740"/>
                  <a:gd name="connsiteY0" fmla="*/ 642473 h 651998"/>
                  <a:gd name="connsiteX1" fmla="*/ 14670 w 517740"/>
                  <a:gd name="connsiteY1" fmla="*/ 362438 h 651998"/>
                  <a:gd name="connsiteX2" fmla="*/ 18480 w 517740"/>
                  <a:gd name="connsiteY2" fmla="*/ 110978 h 651998"/>
                  <a:gd name="connsiteX3" fmla="*/ 148020 w 517740"/>
                  <a:gd name="connsiteY3" fmla="*/ 17633 h 651998"/>
                  <a:gd name="connsiteX4" fmla="*/ 378525 w 517740"/>
                  <a:gd name="connsiteY4" fmla="*/ 19538 h 651998"/>
                  <a:gd name="connsiteX5" fmla="*/ 515685 w 517740"/>
                  <a:gd name="connsiteY5" fmla="*/ 118598 h 651998"/>
                  <a:gd name="connsiteX6" fmla="*/ 447105 w 517740"/>
                  <a:gd name="connsiteY6" fmla="*/ 391013 h 651998"/>
                  <a:gd name="connsiteX7" fmla="*/ 258510 w 517740"/>
                  <a:gd name="connsiteY7" fmla="*/ 651998 h 651998"/>
                  <a:gd name="connsiteX8" fmla="*/ 153735 w 517740"/>
                  <a:gd name="connsiteY8" fmla="*/ 642473 h 651998"/>
                  <a:gd name="connsiteX0" fmla="*/ 153735 w 517740"/>
                  <a:gd name="connsiteY0" fmla="*/ 642473 h 651998"/>
                  <a:gd name="connsiteX1" fmla="*/ 14670 w 517740"/>
                  <a:gd name="connsiteY1" fmla="*/ 362438 h 651998"/>
                  <a:gd name="connsiteX2" fmla="*/ 18480 w 517740"/>
                  <a:gd name="connsiteY2" fmla="*/ 110978 h 651998"/>
                  <a:gd name="connsiteX3" fmla="*/ 148020 w 517740"/>
                  <a:gd name="connsiteY3" fmla="*/ 17633 h 651998"/>
                  <a:gd name="connsiteX4" fmla="*/ 378525 w 517740"/>
                  <a:gd name="connsiteY4" fmla="*/ 19538 h 651998"/>
                  <a:gd name="connsiteX5" fmla="*/ 515685 w 517740"/>
                  <a:gd name="connsiteY5" fmla="*/ 118598 h 651998"/>
                  <a:gd name="connsiteX6" fmla="*/ 447105 w 517740"/>
                  <a:gd name="connsiteY6" fmla="*/ 391013 h 651998"/>
                  <a:gd name="connsiteX7" fmla="*/ 258510 w 517740"/>
                  <a:gd name="connsiteY7" fmla="*/ 651998 h 651998"/>
                  <a:gd name="connsiteX8" fmla="*/ 153735 w 517740"/>
                  <a:gd name="connsiteY8" fmla="*/ 642473 h 651998"/>
                  <a:gd name="connsiteX0" fmla="*/ 163237 w 527242"/>
                  <a:gd name="connsiteY0" fmla="*/ 642473 h 651998"/>
                  <a:gd name="connsiteX1" fmla="*/ 24172 w 527242"/>
                  <a:gd name="connsiteY1" fmla="*/ 362438 h 651998"/>
                  <a:gd name="connsiteX2" fmla="*/ 27982 w 527242"/>
                  <a:gd name="connsiteY2" fmla="*/ 110978 h 651998"/>
                  <a:gd name="connsiteX3" fmla="*/ 157522 w 527242"/>
                  <a:gd name="connsiteY3" fmla="*/ 17633 h 651998"/>
                  <a:gd name="connsiteX4" fmla="*/ 388027 w 527242"/>
                  <a:gd name="connsiteY4" fmla="*/ 19538 h 651998"/>
                  <a:gd name="connsiteX5" fmla="*/ 525187 w 527242"/>
                  <a:gd name="connsiteY5" fmla="*/ 118598 h 651998"/>
                  <a:gd name="connsiteX6" fmla="*/ 456607 w 527242"/>
                  <a:gd name="connsiteY6" fmla="*/ 391013 h 651998"/>
                  <a:gd name="connsiteX7" fmla="*/ 268012 w 527242"/>
                  <a:gd name="connsiteY7" fmla="*/ 651998 h 651998"/>
                  <a:gd name="connsiteX8" fmla="*/ 163237 w 527242"/>
                  <a:gd name="connsiteY8" fmla="*/ 642473 h 651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27242" h="651998">
                    <a:moveTo>
                      <a:pt x="163237" y="642473"/>
                    </a:moveTo>
                    <a:cubicBezTo>
                      <a:pt x="101007" y="564368"/>
                      <a:pt x="82592" y="528173"/>
                      <a:pt x="24172" y="362438"/>
                    </a:cubicBezTo>
                    <a:cubicBezTo>
                      <a:pt x="1947" y="217658"/>
                      <a:pt x="-18373" y="232898"/>
                      <a:pt x="27982" y="110978"/>
                    </a:cubicBezTo>
                    <a:cubicBezTo>
                      <a:pt x="84497" y="29698"/>
                      <a:pt x="112437" y="43668"/>
                      <a:pt x="157522" y="17633"/>
                    </a:cubicBezTo>
                    <a:cubicBezTo>
                      <a:pt x="276267" y="-6497"/>
                      <a:pt x="269282" y="-5862"/>
                      <a:pt x="388027" y="19538"/>
                    </a:cubicBezTo>
                    <a:cubicBezTo>
                      <a:pt x="461052" y="48113"/>
                      <a:pt x="501692" y="57638"/>
                      <a:pt x="525187" y="118598"/>
                    </a:cubicBezTo>
                    <a:cubicBezTo>
                      <a:pt x="535982" y="226548"/>
                      <a:pt x="502962" y="264013"/>
                      <a:pt x="456607" y="391013"/>
                    </a:cubicBezTo>
                    <a:cubicBezTo>
                      <a:pt x="389297" y="519918"/>
                      <a:pt x="360087" y="605008"/>
                      <a:pt x="268012" y="651998"/>
                    </a:cubicBezTo>
                    <a:lnTo>
                      <a:pt x="163237" y="642473"/>
                    </a:lnTo>
                    <a:close/>
                  </a:path>
                </a:pathLst>
              </a:custGeom>
              <a:noFill/>
              <a:ln w="25400">
                <a:solidFill>
                  <a:srgbClr val="28A8A8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3957D227-CF3A-6EF0-C20A-D61A57506FEB}"/>
                  </a:ext>
                </a:extLst>
              </p:cNvPr>
              <p:cNvSpPr/>
              <p:nvPr/>
            </p:nvSpPr>
            <p:spPr>
              <a:xfrm>
                <a:off x="5647014" y="2710327"/>
                <a:ext cx="527242" cy="651998"/>
              </a:xfrm>
              <a:custGeom>
                <a:avLst/>
                <a:gdLst>
                  <a:gd name="connsiteX0" fmla="*/ 142875 w 495300"/>
                  <a:gd name="connsiteY0" fmla="*/ 609600 h 619125"/>
                  <a:gd name="connsiteX1" fmla="*/ 19050 w 495300"/>
                  <a:gd name="connsiteY1" fmla="*/ 323850 h 619125"/>
                  <a:gd name="connsiteX2" fmla="*/ 0 w 495300"/>
                  <a:gd name="connsiteY2" fmla="*/ 66675 h 619125"/>
                  <a:gd name="connsiteX3" fmla="*/ 142875 w 495300"/>
                  <a:gd name="connsiteY3" fmla="*/ 0 h 619125"/>
                  <a:gd name="connsiteX4" fmla="*/ 361950 w 495300"/>
                  <a:gd name="connsiteY4" fmla="*/ 0 h 619125"/>
                  <a:gd name="connsiteX5" fmla="*/ 495300 w 495300"/>
                  <a:gd name="connsiteY5" fmla="*/ 85725 h 619125"/>
                  <a:gd name="connsiteX6" fmla="*/ 381000 w 495300"/>
                  <a:gd name="connsiteY6" fmla="*/ 438150 h 619125"/>
                  <a:gd name="connsiteX7" fmla="*/ 247650 w 495300"/>
                  <a:gd name="connsiteY7" fmla="*/ 619125 h 619125"/>
                  <a:gd name="connsiteX8" fmla="*/ 142875 w 495300"/>
                  <a:gd name="connsiteY8" fmla="*/ 609600 h 619125"/>
                  <a:gd name="connsiteX0" fmla="*/ 142875 w 495300"/>
                  <a:gd name="connsiteY0" fmla="*/ 609600 h 619125"/>
                  <a:gd name="connsiteX1" fmla="*/ 19050 w 495300"/>
                  <a:gd name="connsiteY1" fmla="*/ 323850 h 619125"/>
                  <a:gd name="connsiteX2" fmla="*/ 0 w 495300"/>
                  <a:gd name="connsiteY2" fmla="*/ 66675 h 619125"/>
                  <a:gd name="connsiteX3" fmla="*/ 142875 w 495300"/>
                  <a:gd name="connsiteY3" fmla="*/ 0 h 619125"/>
                  <a:gd name="connsiteX4" fmla="*/ 361950 w 495300"/>
                  <a:gd name="connsiteY4" fmla="*/ 0 h 619125"/>
                  <a:gd name="connsiteX5" fmla="*/ 495300 w 495300"/>
                  <a:gd name="connsiteY5" fmla="*/ 85725 h 619125"/>
                  <a:gd name="connsiteX6" fmla="*/ 381000 w 495300"/>
                  <a:gd name="connsiteY6" fmla="*/ 438150 h 619125"/>
                  <a:gd name="connsiteX7" fmla="*/ 247650 w 495300"/>
                  <a:gd name="connsiteY7" fmla="*/ 619125 h 619125"/>
                  <a:gd name="connsiteX8" fmla="*/ 142875 w 495300"/>
                  <a:gd name="connsiteY8" fmla="*/ 609600 h 619125"/>
                  <a:gd name="connsiteX0" fmla="*/ 142875 w 495300"/>
                  <a:gd name="connsiteY0" fmla="*/ 609600 h 619125"/>
                  <a:gd name="connsiteX1" fmla="*/ 19050 w 495300"/>
                  <a:gd name="connsiteY1" fmla="*/ 323850 h 619125"/>
                  <a:gd name="connsiteX2" fmla="*/ 0 w 495300"/>
                  <a:gd name="connsiteY2" fmla="*/ 66675 h 619125"/>
                  <a:gd name="connsiteX3" fmla="*/ 142875 w 495300"/>
                  <a:gd name="connsiteY3" fmla="*/ 0 h 619125"/>
                  <a:gd name="connsiteX4" fmla="*/ 361950 w 495300"/>
                  <a:gd name="connsiteY4" fmla="*/ 0 h 619125"/>
                  <a:gd name="connsiteX5" fmla="*/ 495300 w 495300"/>
                  <a:gd name="connsiteY5" fmla="*/ 85725 h 619125"/>
                  <a:gd name="connsiteX6" fmla="*/ 381000 w 495300"/>
                  <a:gd name="connsiteY6" fmla="*/ 438150 h 619125"/>
                  <a:gd name="connsiteX7" fmla="*/ 247650 w 495300"/>
                  <a:gd name="connsiteY7" fmla="*/ 619125 h 619125"/>
                  <a:gd name="connsiteX8" fmla="*/ 142875 w 495300"/>
                  <a:gd name="connsiteY8" fmla="*/ 609600 h 619125"/>
                  <a:gd name="connsiteX0" fmla="*/ 142875 w 495300"/>
                  <a:gd name="connsiteY0" fmla="*/ 609600 h 619125"/>
                  <a:gd name="connsiteX1" fmla="*/ 19050 w 495300"/>
                  <a:gd name="connsiteY1" fmla="*/ 323850 h 619125"/>
                  <a:gd name="connsiteX2" fmla="*/ 0 w 495300"/>
                  <a:gd name="connsiteY2" fmla="*/ 66675 h 619125"/>
                  <a:gd name="connsiteX3" fmla="*/ 142875 w 495300"/>
                  <a:gd name="connsiteY3" fmla="*/ 0 h 619125"/>
                  <a:gd name="connsiteX4" fmla="*/ 361950 w 495300"/>
                  <a:gd name="connsiteY4" fmla="*/ 0 h 619125"/>
                  <a:gd name="connsiteX5" fmla="*/ 495300 w 495300"/>
                  <a:gd name="connsiteY5" fmla="*/ 85725 h 619125"/>
                  <a:gd name="connsiteX6" fmla="*/ 381000 w 495300"/>
                  <a:gd name="connsiteY6" fmla="*/ 438150 h 619125"/>
                  <a:gd name="connsiteX7" fmla="*/ 247650 w 495300"/>
                  <a:gd name="connsiteY7" fmla="*/ 619125 h 619125"/>
                  <a:gd name="connsiteX8" fmla="*/ 142875 w 495300"/>
                  <a:gd name="connsiteY8" fmla="*/ 609600 h 619125"/>
                  <a:gd name="connsiteX0" fmla="*/ 142875 w 495300"/>
                  <a:gd name="connsiteY0" fmla="*/ 609600 h 619125"/>
                  <a:gd name="connsiteX1" fmla="*/ 19050 w 495300"/>
                  <a:gd name="connsiteY1" fmla="*/ 323850 h 619125"/>
                  <a:gd name="connsiteX2" fmla="*/ 0 w 495300"/>
                  <a:gd name="connsiteY2" fmla="*/ 66675 h 619125"/>
                  <a:gd name="connsiteX3" fmla="*/ 142875 w 495300"/>
                  <a:gd name="connsiteY3" fmla="*/ 0 h 619125"/>
                  <a:gd name="connsiteX4" fmla="*/ 361950 w 495300"/>
                  <a:gd name="connsiteY4" fmla="*/ 0 h 619125"/>
                  <a:gd name="connsiteX5" fmla="*/ 495300 w 495300"/>
                  <a:gd name="connsiteY5" fmla="*/ 85725 h 619125"/>
                  <a:gd name="connsiteX6" fmla="*/ 381000 w 495300"/>
                  <a:gd name="connsiteY6" fmla="*/ 438150 h 619125"/>
                  <a:gd name="connsiteX7" fmla="*/ 247650 w 495300"/>
                  <a:gd name="connsiteY7" fmla="*/ 619125 h 619125"/>
                  <a:gd name="connsiteX8" fmla="*/ 142875 w 495300"/>
                  <a:gd name="connsiteY8" fmla="*/ 609600 h 619125"/>
                  <a:gd name="connsiteX0" fmla="*/ 142875 w 495300"/>
                  <a:gd name="connsiteY0" fmla="*/ 609600 h 619125"/>
                  <a:gd name="connsiteX1" fmla="*/ 19050 w 495300"/>
                  <a:gd name="connsiteY1" fmla="*/ 323850 h 619125"/>
                  <a:gd name="connsiteX2" fmla="*/ 0 w 495300"/>
                  <a:gd name="connsiteY2" fmla="*/ 66675 h 619125"/>
                  <a:gd name="connsiteX3" fmla="*/ 142875 w 495300"/>
                  <a:gd name="connsiteY3" fmla="*/ 0 h 619125"/>
                  <a:gd name="connsiteX4" fmla="*/ 361950 w 495300"/>
                  <a:gd name="connsiteY4" fmla="*/ 0 h 619125"/>
                  <a:gd name="connsiteX5" fmla="*/ 495300 w 495300"/>
                  <a:gd name="connsiteY5" fmla="*/ 85725 h 619125"/>
                  <a:gd name="connsiteX6" fmla="*/ 381000 w 495300"/>
                  <a:gd name="connsiteY6" fmla="*/ 438150 h 619125"/>
                  <a:gd name="connsiteX7" fmla="*/ 247650 w 495300"/>
                  <a:gd name="connsiteY7" fmla="*/ 619125 h 619125"/>
                  <a:gd name="connsiteX8" fmla="*/ 142875 w 495300"/>
                  <a:gd name="connsiteY8" fmla="*/ 609600 h 619125"/>
                  <a:gd name="connsiteX0" fmla="*/ 142875 w 495300"/>
                  <a:gd name="connsiteY0" fmla="*/ 609600 h 619125"/>
                  <a:gd name="connsiteX1" fmla="*/ 3810 w 495300"/>
                  <a:gd name="connsiteY1" fmla="*/ 329565 h 619125"/>
                  <a:gd name="connsiteX2" fmla="*/ 0 w 495300"/>
                  <a:gd name="connsiteY2" fmla="*/ 66675 h 619125"/>
                  <a:gd name="connsiteX3" fmla="*/ 142875 w 495300"/>
                  <a:gd name="connsiteY3" fmla="*/ 0 h 619125"/>
                  <a:gd name="connsiteX4" fmla="*/ 361950 w 495300"/>
                  <a:gd name="connsiteY4" fmla="*/ 0 h 619125"/>
                  <a:gd name="connsiteX5" fmla="*/ 495300 w 495300"/>
                  <a:gd name="connsiteY5" fmla="*/ 85725 h 619125"/>
                  <a:gd name="connsiteX6" fmla="*/ 381000 w 495300"/>
                  <a:gd name="connsiteY6" fmla="*/ 438150 h 619125"/>
                  <a:gd name="connsiteX7" fmla="*/ 247650 w 495300"/>
                  <a:gd name="connsiteY7" fmla="*/ 619125 h 619125"/>
                  <a:gd name="connsiteX8" fmla="*/ 142875 w 495300"/>
                  <a:gd name="connsiteY8" fmla="*/ 609600 h 619125"/>
                  <a:gd name="connsiteX0" fmla="*/ 142875 w 495300"/>
                  <a:gd name="connsiteY0" fmla="*/ 609600 h 619125"/>
                  <a:gd name="connsiteX1" fmla="*/ 3810 w 495300"/>
                  <a:gd name="connsiteY1" fmla="*/ 329565 h 619125"/>
                  <a:gd name="connsiteX2" fmla="*/ 0 w 495300"/>
                  <a:gd name="connsiteY2" fmla="*/ 66675 h 619125"/>
                  <a:gd name="connsiteX3" fmla="*/ 142875 w 495300"/>
                  <a:gd name="connsiteY3" fmla="*/ 0 h 619125"/>
                  <a:gd name="connsiteX4" fmla="*/ 361950 w 495300"/>
                  <a:gd name="connsiteY4" fmla="*/ 0 h 619125"/>
                  <a:gd name="connsiteX5" fmla="*/ 495300 w 495300"/>
                  <a:gd name="connsiteY5" fmla="*/ 85725 h 619125"/>
                  <a:gd name="connsiteX6" fmla="*/ 381000 w 495300"/>
                  <a:gd name="connsiteY6" fmla="*/ 438150 h 619125"/>
                  <a:gd name="connsiteX7" fmla="*/ 247650 w 495300"/>
                  <a:gd name="connsiteY7" fmla="*/ 619125 h 619125"/>
                  <a:gd name="connsiteX8" fmla="*/ 142875 w 495300"/>
                  <a:gd name="connsiteY8" fmla="*/ 609600 h 619125"/>
                  <a:gd name="connsiteX0" fmla="*/ 149707 w 502132"/>
                  <a:gd name="connsiteY0" fmla="*/ 609600 h 619125"/>
                  <a:gd name="connsiteX1" fmla="*/ 10642 w 502132"/>
                  <a:gd name="connsiteY1" fmla="*/ 329565 h 619125"/>
                  <a:gd name="connsiteX2" fmla="*/ 6832 w 502132"/>
                  <a:gd name="connsiteY2" fmla="*/ 66675 h 619125"/>
                  <a:gd name="connsiteX3" fmla="*/ 149707 w 502132"/>
                  <a:gd name="connsiteY3" fmla="*/ 0 h 619125"/>
                  <a:gd name="connsiteX4" fmla="*/ 368782 w 502132"/>
                  <a:gd name="connsiteY4" fmla="*/ 0 h 619125"/>
                  <a:gd name="connsiteX5" fmla="*/ 502132 w 502132"/>
                  <a:gd name="connsiteY5" fmla="*/ 85725 h 619125"/>
                  <a:gd name="connsiteX6" fmla="*/ 387832 w 502132"/>
                  <a:gd name="connsiteY6" fmla="*/ 438150 h 619125"/>
                  <a:gd name="connsiteX7" fmla="*/ 254482 w 502132"/>
                  <a:gd name="connsiteY7" fmla="*/ 619125 h 619125"/>
                  <a:gd name="connsiteX8" fmla="*/ 149707 w 502132"/>
                  <a:gd name="connsiteY8" fmla="*/ 609600 h 619125"/>
                  <a:gd name="connsiteX0" fmla="*/ 149707 w 502132"/>
                  <a:gd name="connsiteY0" fmla="*/ 609600 h 619125"/>
                  <a:gd name="connsiteX1" fmla="*/ 10642 w 502132"/>
                  <a:gd name="connsiteY1" fmla="*/ 329565 h 619125"/>
                  <a:gd name="connsiteX2" fmla="*/ 6832 w 502132"/>
                  <a:gd name="connsiteY2" fmla="*/ 66675 h 619125"/>
                  <a:gd name="connsiteX3" fmla="*/ 149707 w 502132"/>
                  <a:gd name="connsiteY3" fmla="*/ 0 h 619125"/>
                  <a:gd name="connsiteX4" fmla="*/ 368782 w 502132"/>
                  <a:gd name="connsiteY4" fmla="*/ 0 h 619125"/>
                  <a:gd name="connsiteX5" fmla="*/ 502132 w 502132"/>
                  <a:gd name="connsiteY5" fmla="*/ 85725 h 619125"/>
                  <a:gd name="connsiteX6" fmla="*/ 433552 w 502132"/>
                  <a:gd name="connsiteY6" fmla="*/ 356235 h 619125"/>
                  <a:gd name="connsiteX7" fmla="*/ 254482 w 502132"/>
                  <a:gd name="connsiteY7" fmla="*/ 619125 h 619125"/>
                  <a:gd name="connsiteX8" fmla="*/ 149707 w 502132"/>
                  <a:gd name="connsiteY8" fmla="*/ 609600 h 619125"/>
                  <a:gd name="connsiteX0" fmla="*/ 149707 w 502132"/>
                  <a:gd name="connsiteY0" fmla="*/ 609600 h 619125"/>
                  <a:gd name="connsiteX1" fmla="*/ 10642 w 502132"/>
                  <a:gd name="connsiteY1" fmla="*/ 329565 h 619125"/>
                  <a:gd name="connsiteX2" fmla="*/ 6832 w 502132"/>
                  <a:gd name="connsiteY2" fmla="*/ 66675 h 619125"/>
                  <a:gd name="connsiteX3" fmla="*/ 149707 w 502132"/>
                  <a:gd name="connsiteY3" fmla="*/ 0 h 619125"/>
                  <a:gd name="connsiteX4" fmla="*/ 368782 w 502132"/>
                  <a:gd name="connsiteY4" fmla="*/ 0 h 619125"/>
                  <a:gd name="connsiteX5" fmla="*/ 502132 w 502132"/>
                  <a:gd name="connsiteY5" fmla="*/ 85725 h 619125"/>
                  <a:gd name="connsiteX6" fmla="*/ 433552 w 502132"/>
                  <a:gd name="connsiteY6" fmla="*/ 356235 h 619125"/>
                  <a:gd name="connsiteX7" fmla="*/ 254482 w 502132"/>
                  <a:gd name="connsiteY7" fmla="*/ 619125 h 619125"/>
                  <a:gd name="connsiteX8" fmla="*/ 149707 w 502132"/>
                  <a:gd name="connsiteY8" fmla="*/ 609600 h 619125"/>
                  <a:gd name="connsiteX0" fmla="*/ 149707 w 502132"/>
                  <a:gd name="connsiteY0" fmla="*/ 609600 h 619125"/>
                  <a:gd name="connsiteX1" fmla="*/ 10642 w 502132"/>
                  <a:gd name="connsiteY1" fmla="*/ 329565 h 619125"/>
                  <a:gd name="connsiteX2" fmla="*/ 6832 w 502132"/>
                  <a:gd name="connsiteY2" fmla="*/ 66675 h 619125"/>
                  <a:gd name="connsiteX3" fmla="*/ 149707 w 502132"/>
                  <a:gd name="connsiteY3" fmla="*/ 0 h 619125"/>
                  <a:gd name="connsiteX4" fmla="*/ 368782 w 502132"/>
                  <a:gd name="connsiteY4" fmla="*/ 0 h 619125"/>
                  <a:gd name="connsiteX5" fmla="*/ 502132 w 502132"/>
                  <a:gd name="connsiteY5" fmla="*/ 85725 h 619125"/>
                  <a:gd name="connsiteX6" fmla="*/ 443077 w 502132"/>
                  <a:gd name="connsiteY6" fmla="*/ 358140 h 619125"/>
                  <a:gd name="connsiteX7" fmla="*/ 254482 w 502132"/>
                  <a:gd name="connsiteY7" fmla="*/ 619125 h 619125"/>
                  <a:gd name="connsiteX8" fmla="*/ 149707 w 502132"/>
                  <a:gd name="connsiteY8" fmla="*/ 609600 h 619125"/>
                  <a:gd name="connsiteX0" fmla="*/ 149707 w 502132"/>
                  <a:gd name="connsiteY0" fmla="*/ 609600 h 619125"/>
                  <a:gd name="connsiteX1" fmla="*/ 10642 w 502132"/>
                  <a:gd name="connsiteY1" fmla="*/ 329565 h 619125"/>
                  <a:gd name="connsiteX2" fmla="*/ 6832 w 502132"/>
                  <a:gd name="connsiteY2" fmla="*/ 66675 h 619125"/>
                  <a:gd name="connsiteX3" fmla="*/ 149707 w 502132"/>
                  <a:gd name="connsiteY3" fmla="*/ 0 h 619125"/>
                  <a:gd name="connsiteX4" fmla="*/ 368782 w 502132"/>
                  <a:gd name="connsiteY4" fmla="*/ 0 h 619125"/>
                  <a:gd name="connsiteX5" fmla="*/ 502132 w 502132"/>
                  <a:gd name="connsiteY5" fmla="*/ 85725 h 619125"/>
                  <a:gd name="connsiteX6" fmla="*/ 443077 w 502132"/>
                  <a:gd name="connsiteY6" fmla="*/ 358140 h 619125"/>
                  <a:gd name="connsiteX7" fmla="*/ 254482 w 502132"/>
                  <a:gd name="connsiteY7" fmla="*/ 619125 h 619125"/>
                  <a:gd name="connsiteX8" fmla="*/ 149707 w 502132"/>
                  <a:gd name="connsiteY8" fmla="*/ 609600 h 619125"/>
                  <a:gd name="connsiteX0" fmla="*/ 149707 w 502132"/>
                  <a:gd name="connsiteY0" fmla="*/ 609600 h 619125"/>
                  <a:gd name="connsiteX1" fmla="*/ 10642 w 502132"/>
                  <a:gd name="connsiteY1" fmla="*/ 329565 h 619125"/>
                  <a:gd name="connsiteX2" fmla="*/ 6832 w 502132"/>
                  <a:gd name="connsiteY2" fmla="*/ 66675 h 619125"/>
                  <a:gd name="connsiteX3" fmla="*/ 149707 w 502132"/>
                  <a:gd name="connsiteY3" fmla="*/ 0 h 619125"/>
                  <a:gd name="connsiteX4" fmla="*/ 368782 w 502132"/>
                  <a:gd name="connsiteY4" fmla="*/ 0 h 619125"/>
                  <a:gd name="connsiteX5" fmla="*/ 502132 w 502132"/>
                  <a:gd name="connsiteY5" fmla="*/ 85725 h 619125"/>
                  <a:gd name="connsiteX6" fmla="*/ 443077 w 502132"/>
                  <a:gd name="connsiteY6" fmla="*/ 358140 h 619125"/>
                  <a:gd name="connsiteX7" fmla="*/ 254482 w 502132"/>
                  <a:gd name="connsiteY7" fmla="*/ 619125 h 619125"/>
                  <a:gd name="connsiteX8" fmla="*/ 149707 w 502132"/>
                  <a:gd name="connsiteY8" fmla="*/ 609600 h 619125"/>
                  <a:gd name="connsiteX0" fmla="*/ 149707 w 504727"/>
                  <a:gd name="connsiteY0" fmla="*/ 609600 h 619125"/>
                  <a:gd name="connsiteX1" fmla="*/ 10642 w 504727"/>
                  <a:gd name="connsiteY1" fmla="*/ 329565 h 619125"/>
                  <a:gd name="connsiteX2" fmla="*/ 6832 w 504727"/>
                  <a:gd name="connsiteY2" fmla="*/ 66675 h 619125"/>
                  <a:gd name="connsiteX3" fmla="*/ 149707 w 504727"/>
                  <a:gd name="connsiteY3" fmla="*/ 0 h 619125"/>
                  <a:gd name="connsiteX4" fmla="*/ 368782 w 504727"/>
                  <a:gd name="connsiteY4" fmla="*/ 0 h 619125"/>
                  <a:gd name="connsiteX5" fmla="*/ 502132 w 504727"/>
                  <a:gd name="connsiteY5" fmla="*/ 85725 h 619125"/>
                  <a:gd name="connsiteX6" fmla="*/ 443077 w 504727"/>
                  <a:gd name="connsiteY6" fmla="*/ 358140 h 619125"/>
                  <a:gd name="connsiteX7" fmla="*/ 254482 w 504727"/>
                  <a:gd name="connsiteY7" fmla="*/ 619125 h 619125"/>
                  <a:gd name="connsiteX8" fmla="*/ 149707 w 504727"/>
                  <a:gd name="connsiteY8" fmla="*/ 609600 h 619125"/>
                  <a:gd name="connsiteX0" fmla="*/ 149707 w 504727"/>
                  <a:gd name="connsiteY0" fmla="*/ 609600 h 619125"/>
                  <a:gd name="connsiteX1" fmla="*/ 10642 w 504727"/>
                  <a:gd name="connsiteY1" fmla="*/ 329565 h 619125"/>
                  <a:gd name="connsiteX2" fmla="*/ 6832 w 504727"/>
                  <a:gd name="connsiteY2" fmla="*/ 66675 h 619125"/>
                  <a:gd name="connsiteX3" fmla="*/ 149707 w 504727"/>
                  <a:gd name="connsiteY3" fmla="*/ 0 h 619125"/>
                  <a:gd name="connsiteX4" fmla="*/ 368782 w 504727"/>
                  <a:gd name="connsiteY4" fmla="*/ 0 h 619125"/>
                  <a:gd name="connsiteX5" fmla="*/ 502132 w 504727"/>
                  <a:gd name="connsiteY5" fmla="*/ 85725 h 619125"/>
                  <a:gd name="connsiteX6" fmla="*/ 443077 w 504727"/>
                  <a:gd name="connsiteY6" fmla="*/ 358140 h 619125"/>
                  <a:gd name="connsiteX7" fmla="*/ 254482 w 504727"/>
                  <a:gd name="connsiteY7" fmla="*/ 619125 h 619125"/>
                  <a:gd name="connsiteX8" fmla="*/ 149707 w 504727"/>
                  <a:gd name="connsiteY8" fmla="*/ 609600 h 619125"/>
                  <a:gd name="connsiteX0" fmla="*/ 147810 w 502830"/>
                  <a:gd name="connsiteY0" fmla="*/ 609600 h 619125"/>
                  <a:gd name="connsiteX1" fmla="*/ 8745 w 502830"/>
                  <a:gd name="connsiteY1" fmla="*/ 329565 h 619125"/>
                  <a:gd name="connsiteX2" fmla="*/ 12555 w 502830"/>
                  <a:gd name="connsiteY2" fmla="*/ 78105 h 619125"/>
                  <a:gd name="connsiteX3" fmla="*/ 147810 w 502830"/>
                  <a:gd name="connsiteY3" fmla="*/ 0 h 619125"/>
                  <a:gd name="connsiteX4" fmla="*/ 366885 w 502830"/>
                  <a:gd name="connsiteY4" fmla="*/ 0 h 619125"/>
                  <a:gd name="connsiteX5" fmla="*/ 500235 w 502830"/>
                  <a:gd name="connsiteY5" fmla="*/ 85725 h 619125"/>
                  <a:gd name="connsiteX6" fmla="*/ 441180 w 502830"/>
                  <a:gd name="connsiteY6" fmla="*/ 358140 h 619125"/>
                  <a:gd name="connsiteX7" fmla="*/ 252585 w 502830"/>
                  <a:gd name="connsiteY7" fmla="*/ 619125 h 619125"/>
                  <a:gd name="connsiteX8" fmla="*/ 147810 w 502830"/>
                  <a:gd name="connsiteY8" fmla="*/ 609600 h 619125"/>
                  <a:gd name="connsiteX0" fmla="*/ 153735 w 508755"/>
                  <a:gd name="connsiteY0" fmla="*/ 609600 h 619125"/>
                  <a:gd name="connsiteX1" fmla="*/ 14670 w 508755"/>
                  <a:gd name="connsiteY1" fmla="*/ 329565 h 619125"/>
                  <a:gd name="connsiteX2" fmla="*/ 18480 w 508755"/>
                  <a:gd name="connsiteY2" fmla="*/ 78105 h 619125"/>
                  <a:gd name="connsiteX3" fmla="*/ 153735 w 508755"/>
                  <a:gd name="connsiteY3" fmla="*/ 0 h 619125"/>
                  <a:gd name="connsiteX4" fmla="*/ 372810 w 508755"/>
                  <a:gd name="connsiteY4" fmla="*/ 0 h 619125"/>
                  <a:gd name="connsiteX5" fmla="*/ 506160 w 508755"/>
                  <a:gd name="connsiteY5" fmla="*/ 85725 h 619125"/>
                  <a:gd name="connsiteX6" fmla="*/ 447105 w 508755"/>
                  <a:gd name="connsiteY6" fmla="*/ 358140 h 619125"/>
                  <a:gd name="connsiteX7" fmla="*/ 258510 w 508755"/>
                  <a:gd name="connsiteY7" fmla="*/ 619125 h 619125"/>
                  <a:gd name="connsiteX8" fmla="*/ 153735 w 508755"/>
                  <a:gd name="connsiteY8" fmla="*/ 609600 h 619125"/>
                  <a:gd name="connsiteX0" fmla="*/ 153735 w 508755"/>
                  <a:gd name="connsiteY0" fmla="*/ 609600 h 619125"/>
                  <a:gd name="connsiteX1" fmla="*/ 14670 w 508755"/>
                  <a:gd name="connsiteY1" fmla="*/ 329565 h 619125"/>
                  <a:gd name="connsiteX2" fmla="*/ 18480 w 508755"/>
                  <a:gd name="connsiteY2" fmla="*/ 78105 h 619125"/>
                  <a:gd name="connsiteX3" fmla="*/ 153735 w 508755"/>
                  <a:gd name="connsiteY3" fmla="*/ 0 h 619125"/>
                  <a:gd name="connsiteX4" fmla="*/ 372810 w 508755"/>
                  <a:gd name="connsiteY4" fmla="*/ 0 h 619125"/>
                  <a:gd name="connsiteX5" fmla="*/ 506160 w 508755"/>
                  <a:gd name="connsiteY5" fmla="*/ 85725 h 619125"/>
                  <a:gd name="connsiteX6" fmla="*/ 447105 w 508755"/>
                  <a:gd name="connsiteY6" fmla="*/ 358140 h 619125"/>
                  <a:gd name="connsiteX7" fmla="*/ 258510 w 508755"/>
                  <a:gd name="connsiteY7" fmla="*/ 619125 h 619125"/>
                  <a:gd name="connsiteX8" fmla="*/ 153735 w 508755"/>
                  <a:gd name="connsiteY8" fmla="*/ 609600 h 619125"/>
                  <a:gd name="connsiteX0" fmla="*/ 153735 w 508755"/>
                  <a:gd name="connsiteY0" fmla="*/ 617220 h 626745"/>
                  <a:gd name="connsiteX1" fmla="*/ 14670 w 508755"/>
                  <a:gd name="connsiteY1" fmla="*/ 337185 h 626745"/>
                  <a:gd name="connsiteX2" fmla="*/ 18480 w 508755"/>
                  <a:gd name="connsiteY2" fmla="*/ 85725 h 626745"/>
                  <a:gd name="connsiteX3" fmla="*/ 153735 w 508755"/>
                  <a:gd name="connsiteY3" fmla="*/ 0 h 626745"/>
                  <a:gd name="connsiteX4" fmla="*/ 372810 w 508755"/>
                  <a:gd name="connsiteY4" fmla="*/ 7620 h 626745"/>
                  <a:gd name="connsiteX5" fmla="*/ 506160 w 508755"/>
                  <a:gd name="connsiteY5" fmla="*/ 93345 h 626745"/>
                  <a:gd name="connsiteX6" fmla="*/ 447105 w 508755"/>
                  <a:gd name="connsiteY6" fmla="*/ 365760 h 626745"/>
                  <a:gd name="connsiteX7" fmla="*/ 258510 w 508755"/>
                  <a:gd name="connsiteY7" fmla="*/ 626745 h 626745"/>
                  <a:gd name="connsiteX8" fmla="*/ 153735 w 508755"/>
                  <a:gd name="connsiteY8" fmla="*/ 617220 h 626745"/>
                  <a:gd name="connsiteX0" fmla="*/ 153735 w 508755"/>
                  <a:gd name="connsiteY0" fmla="*/ 631736 h 641261"/>
                  <a:gd name="connsiteX1" fmla="*/ 14670 w 508755"/>
                  <a:gd name="connsiteY1" fmla="*/ 351701 h 641261"/>
                  <a:gd name="connsiteX2" fmla="*/ 18480 w 508755"/>
                  <a:gd name="connsiteY2" fmla="*/ 100241 h 641261"/>
                  <a:gd name="connsiteX3" fmla="*/ 153735 w 508755"/>
                  <a:gd name="connsiteY3" fmla="*/ 14516 h 641261"/>
                  <a:gd name="connsiteX4" fmla="*/ 372810 w 508755"/>
                  <a:gd name="connsiteY4" fmla="*/ 22136 h 641261"/>
                  <a:gd name="connsiteX5" fmla="*/ 506160 w 508755"/>
                  <a:gd name="connsiteY5" fmla="*/ 107861 h 641261"/>
                  <a:gd name="connsiteX6" fmla="*/ 447105 w 508755"/>
                  <a:gd name="connsiteY6" fmla="*/ 380276 h 641261"/>
                  <a:gd name="connsiteX7" fmla="*/ 258510 w 508755"/>
                  <a:gd name="connsiteY7" fmla="*/ 641261 h 641261"/>
                  <a:gd name="connsiteX8" fmla="*/ 153735 w 508755"/>
                  <a:gd name="connsiteY8" fmla="*/ 631736 h 641261"/>
                  <a:gd name="connsiteX0" fmla="*/ 153735 w 508755"/>
                  <a:gd name="connsiteY0" fmla="*/ 644849 h 654374"/>
                  <a:gd name="connsiteX1" fmla="*/ 14670 w 508755"/>
                  <a:gd name="connsiteY1" fmla="*/ 364814 h 654374"/>
                  <a:gd name="connsiteX2" fmla="*/ 18480 w 508755"/>
                  <a:gd name="connsiteY2" fmla="*/ 113354 h 654374"/>
                  <a:gd name="connsiteX3" fmla="*/ 153735 w 508755"/>
                  <a:gd name="connsiteY3" fmla="*/ 27629 h 654374"/>
                  <a:gd name="connsiteX4" fmla="*/ 372810 w 508755"/>
                  <a:gd name="connsiteY4" fmla="*/ 35249 h 654374"/>
                  <a:gd name="connsiteX5" fmla="*/ 506160 w 508755"/>
                  <a:gd name="connsiteY5" fmla="*/ 120974 h 654374"/>
                  <a:gd name="connsiteX6" fmla="*/ 447105 w 508755"/>
                  <a:gd name="connsiteY6" fmla="*/ 393389 h 654374"/>
                  <a:gd name="connsiteX7" fmla="*/ 258510 w 508755"/>
                  <a:gd name="connsiteY7" fmla="*/ 654374 h 654374"/>
                  <a:gd name="connsiteX8" fmla="*/ 153735 w 508755"/>
                  <a:gd name="connsiteY8" fmla="*/ 644849 h 654374"/>
                  <a:gd name="connsiteX0" fmla="*/ 153735 w 508755"/>
                  <a:gd name="connsiteY0" fmla="*/ 637216 h 646741"/>
                  <a:gd name="connsiteX1" fmla="*/ 14670 w 508755"/>
                  <a:gd name="connsiteY1" fmla="*/ 357181 h 646741"/>
                  <a:gd name="connsiteX2" fmla="*/ 18480 w 508755"/>
                  <a:gd name="connsiteY2" fmla="*/ 105721 h 646741"/>
                  <a:gd name="connsiteX3" fmla="*/ 153735 w 508755"/>
                  <a:gd name="connsiteY3" fmla="*/ 19996 h 646741"/>
                  <a:gd name="connsiteX4" fmla="*/ 372810 w 508755"/>
                  <a:gd name="connsiteY4" fmla="*/ 27616 h 646741"/>
                  <a:gd name="connsiteX5" fmla="*/ 506160 w 508755"/>
                  <a:gd name="connsiteY5" fmla="*/ 113341 h 646741"/>
                  <a:gd name="connsiteX6" fmla="*/ 447105 w 508755"/>
                  <a:gd name="connsiteY6" fmla="*/ 385756 h 646741"/>
                  <a:gd name="connsiteX7" fmla="*/ 258510 w 508755"/>
                  <a:gd name="connsiteY7" fmla="*/ 646741 h 646741"/>
                  <a:gd name="connsiteX8" fmla="*/ 153735 w 508755"/>
                  <a:gd name="connsiteY8" fmla="*/ 637216 h 646741"/>
                  <a:gd name="connsiteX0" fmla="*/ 153735 w 508755"/>
                  <a:gd name="connsiteY0" fmla="*/ 632350 h 641875"/>
                  <a:gd name="connsiteX1" fmla="*/ 14670 w 508755"/>
                  <a:gd name="connsiteY1" fmla="*/ 352315 h 641875"/>
                  <a:gd name="connsiteX2" fmla="*/ 18480 w 508755"/>
                  <a:gd name="connsiteY2" fmla="*/ 100855 h 641875"/>
                  <a:gd name="connsiteX3" fmla="*/ 153735 w 508755"/>
                  <a:gd name="connsiteY3" fmla="*/ 15130 h 641875"/>
                  <a:gd name="connsiteX4" fmla="*/ 372810 w 508755"/>
                  <a:gd name="connsiteY4" fmla="*/ 22750 h 641875"/>
                  <a:gd name="connsiteX5" fmla="*/ 506160 w 508755"/>
                  <a:gd name="connsiteY5" fmla="*/ 108475 h 641875"/>
                  <a:gd name="connsiteX6" fmla="*/ 447105 w 508755"/>
                  <a:gd name="connsiteY6" fmla="*/ 380890 h 641875"/>
                  <a:gd name="connsiteX7" fmla="*/ 258510 w 508755"/>
                  <a:gd name="connsiteY7" fmla="*/ 641875 h 641875"/>
                  <a:gd name="connsiteX8" fmla="*/ 153735 w 508755"/>
                  <a:gd name="connsiteY8" fmla="*/ 632350 h 641875"/>
                  <a:gd name="connsiteX0" fmla="*/ 153735 w 508755"/>
                  <a:gd name="connsiteY0" fmla="*/ 632350 h 641875"/>
                  <a:gd name="connsiteX1" fmla="*/ 14670 w 508755"/>
                  <a:gd name="connsiteY1" fmla="*/ 352315 h 641875"/>
                  <a:gd name="connsiteX2" fmla="*/ 18480 w 508755"/>
                  <a:gd name="connsiteY2" fmla="*/ 100855 h 641875"/>
                  <a:gd name="connsiteX3" fmla="*/ 153735 w 508755"/>
                  <a:gd name="connsiteY3" fmla="*/ 15130 h 641875"/>
                  <a:gd name="connsiteX4" fmla="*/ 372810 w 508755"/>
                  <a:gd name="connsiteY4" fmla="*/ 22750 h 641875"/>
                  <a:gd name="connsiteX5" fmla="*/ 506160 w 508755"/>
                  <a:gd name="connsiteY5" fmla="*/ 108475 h 641875"/>
                  <a:gd name="connsiteX6" fmla="*/ 447105 w 508755"/>
                  <a:gd name="connsiteY6" fmla="*/ 380890 h 641875"/>
                  <a:gd name="connsiteX7" fmla="*/ 258510 w 508755"/>
                  <a:gd name="connsiteY7" fmla="*/ 641875 h 641875"/>
                  <a:gd name="connsiteX8" fmla="*/ 153735 w 508755"/>
                  <a:gd name="connsiteY8" fmla="*/ 632350 h 641875"/>
                  <a:gd name="connsiteX0" fmla="*/ 153735 w 508755"/>
                  <a:gd name="connsiteY0" fmla="*/ 638952 h 648477"/>
                  <a:gd name="connsiteX1" fmla="*/ 14670 w 508755"/>
                  <a:gd name="connsiteY1" fmla="*/ 358917 h 648477"/>
                  <a:gd name="connsiteX2" fmla="*/ 18480 w 508755"/>
                  <a:gd name="connsiteY2" fmla="*/ 107457 h 648477"/>
                  <a:gd name="connsiteX3" fmla="*/ 153735 w 508755"/>
                  <a:gd name="connsiteY3" fmla="*/ 21732 h 648477"/>
                  <a:gd name="connsiteX4" fmla="*/ 378525 w 508755"/>
                  <a:gd name="connsiteY4" fmla="*/ 16017 h 648477"/>
                  <a:gd name="connsiteX5" fmla="*/ 506160 w 508755"/>
                  <a:gd name="connsiteY5" fmla="*/ 115077 h 648477"/>
                  <a:gd name="connsiteX6" fmla="*/ 447105 w 508755"/>
                  <a:gd name="connsiteY6" fmla="*/ 387492 h 648477"/>
                  <a:gd name="connsiteX7" fmla="*/ 258510 w 508755"/>
                  <a:gd name="connsiteY7" fmla="*/ 648477 h 648477"/>
                  <a:gd name="connsiteX8" fmla="*/ 153735 w 508755"/>
                  <a:gd name="connsiteY8" fmla="*/ 638952 h 648477"/>
                  <a:gd name="connsiteX0" fmla="*/ 153735 w 508755"/>
                  <a:gd name="connsiteY0" fmla="*/ 642473 h 651998"/>
                  <a:gd name="connsiteX1" fmla="*/ 14670 w 508755"/>
                  <a:gd name="connsiteY1" fmla="*/ 362438 h 651998"/>
                  <a:gd name="connsiteX2" fmla="*/ 18480 w 508755"/>
                  <a:gd name="connsiteY2" fmla="*/ 110978 h 651998"/>
                  <a:gd name="connsiteX3" fmla="*/ 148020 w 508755"/>
                  <a:gd name="connsiteY3" fmla="*/ 17633 h 651998"/>
                  <a:gd name="connsiteX4" fmla="*/ 378525 w 508755"/>
                  <a:gd name="connsiteY4" fmla="*/ 19538 h 651998"/>
                  <a:gd name="connsiteX5" fmla="*/ 506160 w 508755"/>
                  <a:gd name="connsiteY5" fmla="*/ 118598 h 651998"/>
                  <a:gd name="connsiteX6" fmla="*/ 447105 w 508755"/>
                  <a:gd name="connsiteY6" fmla="*/ 391013 h 651998"/>
                  <a:gd name="connsiteX7" fmla="*/ 258510 w 508755"/>
                  <a:gd name="connsiteY7" fmla="*/ 651998 h 651998"/>
                  <a:gd name="connsiteX8" fmla="*/ 153735 w 508755"/>
                  <a:gd name="connsiteY8" fmla="*/ 642473 h 651998"/>
                  <a:gd name="connsiteX0" fmla="*/ 153735 w 508755"/>
                  <a:gd name="connsiteY0" fmla="*/ 642473 h 651998"/>
                  <a:gd name="connsiteX1" fmla="*/ 14670 w 508755"/>
                  <a:gd name="connsiteY1" fmla="*/ 362438 h 651998"/>
                  <a:gd name="connsiteX2" fmla="*/ 18480 w 508755"/>
                  <a:gd name="connsiteY2" fmla="*/ 110978 h 651998"/>
                  <a:gd name="connsiteX3" fmla="*/ 148020 w 508755"/>
                  <a:gd name="connsiteY3" fmla="*/ 17633 h 651998"/>
                  <a:gd name="connsiteX4" fmla="*/ 378525 w 508755"/>
                  <a:gd name="connsiteY4" fmla="*/ 19538 h 651998"/>
                  <a:gd name="connsiteX5" fmla="*/ 506160 w 508755"/>
                  <a:gd name="connsiteY5" fmla="*/ 118598 h 651998"/>
                  <a:gd name="connsiteX6" fmla="*/ 447105 w 508755"/>
                  <a:gd name="connsiteY6" fmla="*/ 391013 h 651998"/>
                  <a:gd name="connsiteX7" fmla="*/ 258510 w 508755"/>
                  <a:gd name="connsiteY7" fmla="*/ 651998 h 651998"/>
                  <a:gd name="connsiteX8" fmla="*/ 153735 w 508755"/>
                  <a:gd name="connsiteY8" fmla="*/ 642473 h 651998"/>
                  <a:gd name="connsiteX0" fmla="*/ 153735 w 517740"/>
                  <a:gd name="connsiteY0" fmla="*/ 642473 h 651998"/>
                  <a:gd name="connsiteX1" fmla="*/ 14670 w 517740"/>
                  <a:gd name="connsiteY1" fmla="*/ 362438 h 651998"/>
                  <a:gd name="connsiteX2" fmla="*/ 18480 w 517740"/>
                  <a:gd name="connsiteY2" fmla="*/ 110978 h 651998"/>
                  <a:gd name="connsiteX3" fmla="*/ 148020 w 517740"/>
                  <a:gd name="connsiteY3" fmla="*/ 17633 h 651998"/>
                  <a:gd name="connsiteX4" fmla="*/ 378525 w 517740"/>
                  <a:gd name="connsiteY4" fmla="*/ 19538 h 651998"/>
                  <a:gd name="connsiteX5" fmla="*/ 515685 w 517740"/>
                  <a:gd name="connsiteY5" fmla="*/ 118598 h 651998"/>
                  <a:gd name="connsiteX6" fmla="*/ 447105 w 517740"/>
                  <a:gd name="connsiteY6" fmla="*/ 391013 h 651998"/>
                  <a:gd name="connsiteX7" fmla="*/ 258510 w 517740"/>
                  <a:gd name="connsiteY7" fmla="*/ 651998 h 651998"/>
                  <a:gd name="connsiteX8" fmla="*/ 153735 w 517740"/>
                  <a:gd name="connsiteY8" fmla="*/ 642473 h 651998"/>
                  <a:gd name="connsiteX0" fmla="*/ 153735 w 517740"/>
                  <a:gd name="connsiteY0" fmla="*/ 642473 h 651998"/>
                  <a:gd name="connsiteX1" fmla="*/ 14670 w 517740"/>
                  <a:gd name="connsiteY1" fmla="*/ 362438 h 651998"/>
                  <a:gd name="connsiteX2" fmla="*/ 18480 w 517740"/>
                  <a:gd name="connsiteY2" fmla="*/ 110978 h 651998"/>
                  <a:gd name="connsiteX3" fmla="*/ 148020 w 517740"/>
                  <a:gd name="connsiteY3" fmla="*/ 17633 h 651998"/>
                  <a:gd name="connsiteX4" fmla="*/ 378525 w 517740"/>
                  <a:gd name="connsiteY4" fmla="*/ 19538 h 651998"/>
                  <a:gd name="connsiteX5" fmla="*/ 515685 w 517740"/>
                  <a:gd name="connsiteY5" fmla="*/ 118598 h 651998"/>
                  <a:gd name="connsiteX6" fmla="*/ 447105 w 517740"/>
                  <a:gd name="connsiteY6" fmla="*/ 391013 h 651998"/>
                  <a:gd name="connsiteX7" fmla="*/ 258510 w 517740"/>
                  <a:gd name="connsiteY7" fmla="*/ 651998 h 651998"/>
                  <a:gd name="connsiteX8" fmla="*/ 153735 w 517740"/>
                  <a:gd name="connsiteY8" fmla="*/ 642473 h 651998"/>
                  <a:gd name="connsiteX0" fmla="*/ 163237 w 527242"/>
                  <a:gd name="connsiteY0" fmla="*/ 642473 h 651998"/>
                  <a:gd name="connsiteX1" fmla="*/ 24172 w 527242"/>
                  <a:gd name="connsiteY1" fmla="*/ 362438 h 651998"/>
                  <a:gd name="connsiteX2" fmla="*/ 27982 w 527242"/>
                  <a:gd name="connsiteY2" fmla="*/ 110978 h 651998"/>
                  <a:gd name="connsiteX3" fmla="*/ 157522 w 527242"/>
                  <a:gd name="connsiteY3" fmla="*/ 17633 h 651998"/>
                  <a:gd name="connsiteX4" fmla="*/ 388027 w 527242"/>
                  <a:gd name="connsiteY4" fmla="*/ 19538 h 651998"/>
                  <a:gd name="connsiteX5" fmla="*/ 525187 w 527242"/>
                  <a:gd name="connsiteY5" fmla="*/ 118598 h 651998"/>
                  <a:gd name="connsiteX6" fmla="*/ 456607 w 527242"/>
                  <a:gd name="connsiteY6" fmla="*/ 391013 h 651998"/>
                  <a:gd name="connsiteX7" fmla="*/ 268012 w 527242"/>
                  <a:gd name="connsiteY7" fmla="*/ 651998 h 651998"/>
                  <a:gd name="connsiteX8" fmla="*/ 163237 w 527242"/>
                  <a:gd name="connsiteY8" fmla="*/ 642473 h 651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27242" h="651998">
                    <a:moveTo>
                      <a:pt x="163237" y="642473"/>
                    </a:moveTo>
                    <a:cubicBezTo>
                      <a:pt x="101007" y="564368"/>
                      <a:pt x="82592" y="528173"/>
                      <a:pt x="24172" y="362438"/>
                    </a:cubicBezTo>
                    <a:cubicBezTo>
                      <a:pt x="1947" y="217658"/>
                      <a:pt x="-18373" y="232898"/>
                      <a:pt x="27982" y="110978"/>
                    </a:cubicBezTo>
                    <a:cubicBezTo>
                      <a:pt x="84497" y="29698"/>
                      <a:pt x="112437" y="43668"/>
                      <a:pt x="157522" y="17633"/>
                    </a:cubicBezTo>
                    <a:cubicBezTo>
                      <a:pt x="276267" y="-6497"/>
                      <a:pt x="269282" y="-5862"/>
                      <a:pt x="388027" y="19538"/>
                    </a:cubicBezTo>
                    <a:cubicBezTo>
                      <a:pt x="461052" y="48113"/>
                      <a:pt x="501692" y="57638"/>
                      <a:pt x="525187" y="118598"/>
                    </a:cubicBezTo>
                    <a:cubicBezTo>
                      <a:pt x="535982" y="226548"/>
                      <a:pt x="502962" y="264013"/>
                      <a:pt x="456607" y="391013"/>
                    </a:cubicBezTo>
                    <a:cubicBezTo>
                      <a:pt x="389297" y="519918"/>
                      <a:pt x="360087" y="605008"/>
                      <a:pt x="268012" y="651998"/>
                    </a:cubicBezTo>
                    <a:lnTo>
                      <a:pt x="163237" y="642473"/>
                    </a:lnTo>
                    <a:close/>
                  </a:path>
                </a:pathLst>
              </a:custGeom>
              <a:noFill/>
              <a:ln w="25400">
                <a:solidFill>
                  <a:srgbClr val="28A8A8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EC1539C7-71D5-0333-B9BA-D7A20355CA34}"/>
                  </a:ext>
                </a:extLst>
              </p:cNvPr>
              <p:cNvSpPr/>
              <p:nvPr/>
            </p:nvSpPr>
            <p:spPr>
              <a:xfrm rot="14585876">
                <a:off x="5237439" y="3279922"/>
                <a:ext cx="527242" cy="651998"/>
              </a:xfrm>
              <a:custGeom>
                <a:avLst/>
                <a:gdLst>
                  <a:gd name="connsiteX0" fmla="*/ 142875 w 495300"/>
                  <a:gd name="connsiteY0" fmla="*/ 609600 h 619125"/>
                  <a:gd name="connsiteX1" fmla="*/ 19050 w 495300"/>
                  <a:gd name="connsiteY1" fmla="*/ 323850 h 619125"/>
                  <a:gd name="connsiteX2" fmla="*/ 0 w 495300"/>
                  <a:gd name="connsiteY2" fmla="*/ 66675 h 619125"/>
                  <a:gd name="connsiteX3" fmla="*/ 142875 w 495300"/>
                  <a:gd name="connsiteY3" fmla="*/ 0 h 619125"/>
                  <a:gd name="connsiteX4" fmla="*/ 361950 w 495300"/>
                  <a:gd name="connsiteY4" fmla="*/ 0 h 619125"/>
                  <a:gd name="connsiteX5" fmla="*/ 495300 w 495300"/>
                  <a:gd name="connsiteY5" fmla="*/ 85725 h 619125"/>
                  <a:gd name="connsiteX6" fmla="*/ 381000 w 495300"/>
                  <a:gd name="connsiteY6" fmla="*/ 438150 h 619125"/>
                  <a:gd name="connsiteX7" fmla="*/ 247650 w 495300"/>
                  <a:gd name="connsiteY7" fmla="*/ 619125 h 619125"/>
                  <a:gd name="connsiteX8" fmla="*/ 142875 w 495300"/>
                  <a:gd name="connsiteY8" fmla="*/ 609600 h 619125"/>
                  <a:gd name="connsiteX0" fmla="*/ 142875 w 495300"/>
                  <a:gd name="connsiteY0" fmla="*/ 609600 h 619125"/>
                  <a:gd name="connsiteX1" fmla="*/ 19050 w 495300"/>
                  <a:gd name="connsiteY1" fmla="*/ 323850 h 619125"/>
                  <a:gd name="connsiteX2" fmla="*/ 0 w 495300"/>
                  <a:gd name="connsiteY2" fmla="*/ 66675 h 619125"/>
                  <a:gd name="connsiteX3" fmla="*/ 142875 w 495300"/>
                  <a:gd name="connsiteY3" fmla="*/ 0 h 619125"/>
                  <a:gd name="connsiteX4" fmla="*/ 361950 w 495300"/>
                  <a:gd name="connsiteY4" fmla="*/ 0 h 619125"/>
                  <a:gd name="connsiteX5" fmla="*/ 495300 w 495300"/>
                  <a:gd name="connsiteY5" fmla="*/ 85725 h 619125"/>
                  <a:gd name="connsiteX6" fmla="*/ 381000 w 495300"/>
                  <a:gd name="connsiteY6" fmla="*/ 438150 h 619125"/>
                  <a:gd name="connsiteX7" fmla="*/ 247650 w 495300"/>
                  <a:gd name="connsiteY7" fmla="*/ 619125 h 619125"/>
                  <a:gd name="connsiteX8" fmla="*/ 142875 w 495300"/>
                  <a:gd name="connsiteY8" fmla="*/ 609600 h 619125"/>
                  <a:gd name="connsiteX0" fmla="*/ 142875 w 495300"/>
                  <a:gd name="connsiteY0" fmla="*/ 609600 h 619125"/>
                  <a:gd name="connsiteX1" fmla="*/ 19050 w 495300"/>
                  <a:gd name="connsiteY1" fmla="*/ 323850 h 619125"/>
                  <a:gd name="connsiteX2" fmla="*/ 0 w 495300"/>
                  <a:gd name="connsiteY2" fmla="*/ 66675 h 619125"/>
                  <a:gd name="connsiteX3" fmla="*/ 142875 w 495300"/>
                  <a:gd name="connsiteY3" fmla="*/ 0 h 619125"/>
                  <a:gd name="connsiteX4" fmla="*/ 361950 w 495300"/>
                  <a:gd name="connsiteY4" fmla="*/ 0 h 619125"/>
                  <a:gd name="connsiteX5" fmla="*/ 495300 w 495300"/>
                  <a:gd name="connsiteY5" fmla="*/ 85725 h 619125"/>
                  <a:gd name="connsiteX6" fmla="*/ 381000 w 495300"/>
                  <a:gd name="connsiteY6" fmla="*/ 438150 h 619125"/>
                  <a:gd name="connsiteX7" fmla="*/ 247650 w 495300"/>
                  <a:gd name="connsiteY7" fmla="*/ 619125 h 619125"/>
                  <a:gd name="connsiteX8" fmla="*/ 142875 w 495300"/>
                  <a:gd name="connsiteY8" fmla="*/ 609600 h 619125"/>
                  <a:gd name="connsiteX0" fmla="*/ 142875 w 495300"/>
                  <a:gd name="connsiteY0" fmla="*/ 609600 h 619125"/>
                  <a:gd name="connsiteX1" fmla="*/ 19050 w 495300"/>
                  <a:gd name="connsiteY1" fmla="*/ 323850 h 619125"/>
                  <a:gd name="connsiteX2" fmla="*/ 0 w 495300"/>
                  <a:gd name="connsiteY2" fmla="*/ 66675 h 619125"/>
                  <a:gd name="connsiteX3" fmla="*/ 142875 w 495300"/>
                  <a:gd name="connsiteY3" fmla="*/ 0 h 619125"/>
                  <a:gd name="connsiteX4" fmla="*/ 361950 w 495300"/>
                  <a:gd name="connsiteY4" fmla="*/ 0 h 619125"/>
                  <a:gd name="connsiteX5" fmla="*/ 495300 w 495300"/>
                  <a:gd name="connsiteY5" fmla="*/ 85725 h 619125"/>
                  <a:gd name="connsiteX6" fmla="*/ 381000 w 495300"/>
                  <a:gd name="connsiteY6" fmla="*/ 438150 h 619125"/>
                  <a:gd name="connsiteX7" fmla="*/ 247650 w 495300"/>
                  <a:gd name="connsiteY7" fmla="*/ 619125 h 619125"/>
                  <a:gd name="connsiteX8" fmla="*/ 142875 w 495300"/>
                  <a:gd name="connsiteY8" fmla="*/ 609600 h 619125"/>
                  <a:gd name="connsiteX0" fmla="*/ 142875 w 495300"/>
                  <a:gd name="connsiteY0" fmla="*/ 609600 h 619125"/>
                  <a:gd name="connsiteX1" fmla="*/ 19050 w 495300"/>
                  <a:gd name="connsiteY1" fmla="*/ 323850 h 619125"/>
                  <a:gd name="connsiteX2" fmla="*/ 0 w 495300"/>
                  <a:gd name="connsiteY2" fmla="*/ 66675 h 619125"/>
                  <a:gd name="connsiteX3" fmla="*/ 142875 w 495300"/>
                  <a:gd name="connsiteY3" fmla="*/ 0 h 619125"/>
                  <a:gd name="connsiteX4" fmla="*/ 361950 w 495300"/>
                  <a:gd name="connsiteY4" fmla="*/ 0 h 619125"/>
                  <a:gd name="connsiteX5" fmla="*/ 495300 w 495300"/>
                  <a:gd name="connsiteY5" fmla="*/ 85725 h 619125"/>
                  <a:gd name="connsiteX6" fmla="*/ 381000 w 495300"/>
                  <a:gd name="connsiteY6" fmla="*/ 438150 h 619125"/>
                  <a:gd name="connsiteX7" fmla="*/ 247650 w 495300"/>
                  <a:gd name="connsiteY7" fmla="*/ 619125 h 619125"/>
                  <a:gd name="connsiteX8" fmla="*/ 142875 w 495300"/>
                  <a:gd name="connsiteY8" fmla="*/ 609600 h 619125"/>
                  <a:gd name="connsiteX0" fmla="*/ 142875 w 495300"/>
                  <a:gd name="connsiteY0" fmla="*/ 609600 h 619125"/>
                  <a:gd name="connsiteX1" fmla="*/ 19050 w 495300"/>
                  <a:gd name="connsiteY1" fmla="*/ 323850 h 619125"/>
                  <a:gd name="connsiteX2" fmla="*/ 0 w 495300"/>
                  <a:gd name="connsiteY2" fmla="*/ 66675 h 619125"/>
                  <a:gd name="connsiteX3" fmla="*/ 142875 w 495300"/>
                  <a:gd name="connsiteY3" fmla="*/ 0 h 619125"/>
                  <a:gd name="connsiteX4" fmla="*/ 361950 w 495300"/>
                  <a:gd name="connsiteY4" fmla="*/ 0 h 619125"/>
                  <a:gd name="connsiteX5" fmla="*/ 495300 w 495300"/>
                  <a:gd name="connsiteY5" fmla="*/ 85725 h 619125"/>
                  <a:gd name="connsiteX6" fmla="*/ 381000 w 495300"/>
                  <a:gd name="connsiteY6" fmla="*/ 438150 h 619125"/>
                  <a:gd name="connsiteX7" fmla="*/ 247650 w 495300"/>
                  <a:gd name="connsiteY7" fmla="*/ 619125 h 619125"/>
                  <a:gd name="connsiteX8" fmla="*/ 142875 w 495300"/>
                  <a:gd name="connsiteY8" fmla="*/ 609600 h 619125"/>
                  <a:gd name="connsiteX0" fmla="*/ 142875 w 495300"/>
                  <a:gd name="connsiteY0" fmla="*/ 609600 h 619125"/>
                  <a:gd name="connsiteX1" fmla="*/ 3810 w 495300"/>
                  <a:gd name="connsiteY1" fmla="*/ 329565 h 619125"/>
                  <a:gd name="connsiteX2" fmla="*/ 0 w 495300"/>
                  <a:gd name="connsiteY2" fmla="*/ 66675 h 619125"/>
                  <a:gd name="connsiteX3" fmla="*/ 142875 w 495300"/>
                  <a:gd name="connsiteY3" fmla="*/ 0 h 619125"/>
                  <a:gd name="connsiteX4" fmla="*/ 361950 w 495300"/>
                  <a:gd name="connsiteY4" fmla="*/ 0 h 619125"/>
                  <a:gd name="connsiteX5" fmla="*/ 495300 w 495300"/>
                  <a:gd name="connsiteY5" fmla="*/ 85725 h 619125"/>
                  <a:gd name="connsiteX6" fmla="*/ 381000 w 495300"/>
                  <a:gd name="connsiteY6" fmla="*/ 438150 h 619125"/>
                  <a:gd name="connsiteX7" fmla="*/ 247650 w 495300"/>
                  <a:gd name="connsiteY7" fmla="*/ 619125 h 619125"/>
                  <a:gd name="connsiteX8" fmla="*/ 142875 w 495300"/>
                  <a:gd name="connsiteY8" fmla="*/ 609600 h 619125"/>
                  <a:gd name="connsiteX0" fmla="*/ 142875 w 495300"/>
                  <a:gd name="connsiteY0" fmla="*/ 609600 h 619125"/>
                  <a:gd name="connsiteX1" fmla="*/ 3810 w 495300"/>
                  <a:gd name="connsiteY1" fmla="*/ 329565 h 619125"/>
                  <a:gd name="connsiteX2" fmla="*/ 0 w 495300"/>
                  <a:gd name="connsiteY2" fmla="*/ 66675 h 619125"/>
                  <a:gd name="connsiteX3" fmla="*/ 142875 w 495300"/>
                  <a:gd name="connsiteY3" fmla="*/ 0 h 619125"/>
                  <a:gd name="connsiteX4" fmla="*/ 361950 w 495300"/>
                  <a:gd name="connsiteY4" fmla="*/ 0 h 619125"/>
                  <a:gd name="connsiteX5" fmla="*/ 495300 w 495300"/>
                  <a:gd name="connsiteY5" fmla="*/ 85725 h 619125"/>
                  <a:gd name="connsiteX6" fmla="*/ 381000 w 495300"/>
                  <a:gd name="connsiteY6" fmla="*/ 438150 h 619125"/>
                  <a:gd name="connsiteX7" fmla="*/ 247650 w 495300"/>
                  <a:gd name="connsiteY7" fmla="*/ 619125 h 619125"/>
                  <a:gd name="connsiteX8" fmla="*/ 142875 w 495300"/>
                  <a:gd name="connsiteY8" fmla="*/ 609600 h 619125"/>
                  <a:gd name="connsiteX0" fmla="*/ 149707 w 502132"/>
                  <a:gd name="connsiteY0" fmla="*/ 609600 h 619125"/>
                  <a:gd name="connsiteX1" fmla="*/ 10642 w 502132"/>
                  <a:gd name="connsiteY1" fmla="*/ 329565 h 619125"/>
                  <a:gd name="connsiteX2" fmla="*/ 6832 w 502132"/>
                  <a:gd name="connsiteY2" fmla="*/ 66675 h 619125"/>
                  <a:gd name="connsiteX3" fmla="*/ 149707 w 502132"/>
                  <a:gd name="connsiteY3" fmla="*/ 0 h 619125"/>
                  <a:gd name="connsiteX4" fmla="*/ 368782 w 502132"/>
                  <a:gd name="connsiteY4" fmla="*/ 0 h 619125"/>
                  <a:gd name="connsiteX5" fmla="*/ 502132 w 502132"/>
                  <a:gd name="connsiteY5" fmla="*/ 85725 h 619125"/>
                  <a:gd name="connsiteX6" fmla="*/ 387832 w 502132"/>
                  <a:gd name="connsiteY6" fmla="*/ 438150 h 619125"/>
                  <a:gd name="connsiteX7" fmla="*/ 254482 w 502132"/>
                  <a:gd name="connsiteY7" fmla="*/ 619125 h 619125"/>
                  <a:gd name="connsiteX8" fmla="*/ 149707 w 502132"/>
                  <a:gd name="connsiteY8" fmla="*/ 609600 h 619125"/>
                  <a:gd name="connsiteX0" fmla="*/ 149707 w 502132"/>
                  <a:gd name="connsiteY0" fmla="*/ 609600 h 619125"/>
                  <a:gd name="connsiteX1" fmla="*/ 10642 w 502132"/>
                  <a:gd name="connsiteY1" fmla="*/ 329565 h 619125"/>
                  <a:gd name="connsiteX2" fmla="*/ 6832 w 502132"/>
                  <a:gd name="connsiteY2" fmla="*/ 66675 h 619125"/>
                  <a:gd name="connsiteX3" fmla="*/ 149707 w 502132"/>
                  <a:gd name="connsiteY3" fmla="*/ 0 h 619125"/>
                  <a:gd name="connsiteX4" fmla="*/ 368782 w 502132"/>
                  <a:gd name="connsiteY4" fmla="*/ 0 h 619125"/>
                  <a:gd name="connsiteX5" fmla="*/ 502132 w 502132"/>
                  <a:gd name="connsiteY5" fmla="*/ 85725 h 619125"/>
                  <a:gd name="connsiteX6" fmla="*/ 433552 w 502132"/>
                  <a:gd name="connsiteY6" fmla="*/ 356235 h 619125"/>
                  <a:gd name="connsiteX7" fmla="*/ 254482 w 502132"/>
                  <a:gd name="connsiteY7" fmla="*/ 619125 h 619125"/>
                  <a:gd name="connsiteX8" fmla="*/ 149707 w 502132"/>
                  <a:gd name="connsiteY8" fmla="*/ 609600 h 619125"/>
                  <a:gd name="connsiteX0" fmla="*/ 149707 w 502132"/>
                  <a:gd name="connsiteY0" fmla="*/ 609600 h 619125"/>
                  <a:gd name="connsiteX1" fmla="*/ 10642 w 502132"/>
                  <a:gd name="connsiteY1" fmla="*/ 329565 h 619125"/>
                  <a:gd name="connsiteX2" fmla="*/ 6832 w 502132"/>
                  <a:gd name="connsiteY2" fmla="*/ 66675 h 619125"/>
                  <a:gd name="connsiteX3" fmla="*/ 149707 w 502132"/>
                  <a:gd name="connsiteY3" fmla="*/ 0 h 619125"/>
                  <a:gd name="connsiteX4" fmla="*/ 368782 w 502132"/>
                  <a:gd name="connsiteY4" fmla="*/ 0 h 619125"/>
                  <a:gd name="connsiteX5" fmla="*/ 502132 w 502132"/>
                  <a:gd name="connsiteY5" fmla="*/ 85725 h 619125"/>
                  <a:gd name="connsiteX6" fmla="*/ 433552 w 502132"/>
                  <a:gd name="connsiteY6" fmla="*/ 356235 h 619125"/>
                  <a:gd name="connsiteX7" fmla="*/ 254482 w 502132"/>
                  <a:gd name="connsiteY7" fmla="*/ 619125 h 619125"/>
                  <a:gd name="connsiteX8" fmla="*/ 149707 w 502132"/>
                  <a:gd name="connsiteY8" fmla="*/ 609600 h 619125"/>
                  <a:gd name="connsiteX0" fmla="*/ 149707 w 502132"/>
                  <a:gd name="connsiteY0" fmla="*/ 609600 h 619125"/>
                  <a:gd name="connsiteX1" fmla="*/ 10642 w 502132"/>
                  <a:gd name="connsiteY1" fmla="*/ 329565 h 619125"/>
                  <a:gd name="connsiteX2" fmla="*/ 6832 w 502132"/>
                  <a:gd name="connsiteY2" fmla="*/ 66675 h 619125"/>
                  <a:gd name="connsiteX3" fmla="*/ 149707 w 502132"/>
                  <a:gd name="connsiteY3" fmla="*/ 0 h 619125"/>
                  <a:gd name="connsiteX4" fmla="*/ 368782 w 502132"/>
                  <a:gd name="connsiteY4" fmla="*/ 0 h 619125"/>
                  <a:gd name="connsiteX5" fmla="*/ 502132 w 502132"/>
                  <a:gd name="connsiteY5" fmla="*/ 85725 h 619125"/>
                  <a:gd name="connsiteX6" fmla="*/ 443077 w 502132"/>
                  <a:gd name="connsiteY6" fmla="*/ 358140 h 619125"/>
                  <a:gd name="connsiteX7" fmla="*/ 254482 w 502132"/>
                  <a:gd name="connsiteY7" fmla="*/ 619125 h 619125"/>
                  <a:gd name="connsiteX8" fmla="*/ 149707 w 502132"/>
                  <a:gd name="connsiteY8" fmla="*/ 609600 h 619125"/>
                  <a:gd name="connsiteX0" fmla="*/ 149707 w 502132"/>
                  <a:gd name="connsiteY0" fmla="*/ 609600 h 619125"/>
                  <a:gd name="connsiteX1" fmla="*/ 10642 w 502132"/>
                  <a:gd name="connsiteY1" fmla="*/ 329565 h 619125"/>
                  <a:gd name="connsiteX2" fmla="*/ 6832 w 502132"/>
                  <a:gd name="connsiteY2" fmla="*/ 66675 h 619125"/>
                  <a:gd name="connsiteX3" fmla="*/ 149707 w 502132"/>
                  <a:gd name="connsiteY3" fmla="*/ 0 h 619125"/>
                  <a:gd name="connsiteX4" fmla="*/ 368782 w 502132"/>
                  <a:gd name="connsiteY4" fmla="*/ 0 h 619125"/>
                  <a:gd name="connsiteX5" fmla="*/ 502132 w 502132"/>
                  <a:gd name="connsiteY5" fmla="*/ 85725 h 619125"/>
                  <a:gd name="connsiteX6" fmla="*/ 443077 w 502132"/>
                  <a:gd name="connsiteY6" fmla="*/ 358140 h 619125"/>
                  <a:gd name="connsiteX7" fmla="*/ 254482 w 502132"/>
                  <a:gd name="connsiteY7" fmla="*/ 619125 h 619125"/>
                  <a:gd name="connsiteX8" fmla="*/ 149707 w 502132"/>
                  <a:gd name="connsiteY8" fmla="*/ 609600 h 619125"/>
                  <a:gd name="connsiteX0" fmla="*/ 149707 w 502132"/>
                  <a:gd name="connsiteY0" fmla="*/ 609600 h 619125"/>
                  <a:gd name="connsiteX1" fmla="*/ 10642 w 502132"/>
                  <a:gd name="connsiteY1" fmla="*/ 329565 h 619125"/>
                  <a:gd name="connsiteX2" fmla="*/ 6832 w 502132"/>
                  <a:gd name="connsiteY2" fmla="*/ 66675 h 619125"/>
                  <a:gd name="connsiteX3" fmla="*/ 149707 w 502132"/>
                  <a:gd name="connsiteY3" fmla="*/ 0 h 619125"/>
                  <a:gd name="connsiteX4" fmla="*/ 368782 w 502132"/>
                  <a:gd name="connsiteY4" fmla="*/ 0 h 619125"/>
                  <a:gd name="connsiteX5" fmla="*/ 502132 w 502132"/>
                  <a:gd name="connsiteY5" fmla="*/ 85725 h 619125"/>
                  <a:gd name="connsiteX6" fmla="*/ 443077 w 502132"/>
                  <a:gd name="connsiteY6" fmla="*/ 358140 h 619125"/>
                  <a:gd name="connsiteX7" fmla="*/ 254482 w 502132"/>
                  <a:gd name="connsiteY7" fmla="*/ 619125 h 619125"/>
                  <a:gd name="connsiteX8" fmla="*/ 149707 w 502132"/>
                  <a:gd name="connsiteY8" fmla="*/ 609600 h 619125"/>
                  <a:gd name="connsiteX0" fmla="*/ 149707 w 504727"/>
                  <a:gd name="connsiteY0" fmla="*/ 609600 h 619125"/>
                  <a:gd name="connsiteX1" fmla="*/ 10642 w 504727"/>
                  <a:gd name="connsiteY1" fmla="*/ 329565 h 619125"/>
                  <a:gd name="connsiteX2" fmla="*/ 6832 w 504727"/>
                  <a:gd name="connsiteY2" fmla="*/ 66675 h 619125"/>
                  <a:gd name="connsiteX3" fmla="*/ 149707 w 504727"/>
                  <a:gd name="connsiteY3" fmla="*/ 0 h 619125"/>
                  <a:gd name="connsiteX4" fmla="*/ 368782 w 504727"/>
                  <a:gd name="connsiteY4" fmla="*/ 0 h 619125"/>
                  <a:gd name="connsiteX5" fmla="*/ 502132 w 504727"/>
                  <a:gd name="connsiteY5" fmla="*/ 85725 h 619125"/>
                  <a:gd name="connsiteX6" fmla="*/ 443077 w 504727"/>
                  <a:gd name="connsiteY6" fmla="*/ 358140 h 619125"/>
                  <a:gd name="connsiteX7" fmla="*/ 254482 w 504727"/>
                  <a:gd name="connsiteY7" fmla="*/ 619125 h 619125"/>
                  <a:gd name="connsiteX8" fmla="*/ 149707 w 504727"/>
                  <a:gd name="connsiteY8" fmla="*/ 609600 h 619125"/>
                  <a:gd name="connsiteX0" fmla="*/ 149707 w 504727"/>
                  <a:gd name="connsiteY0" fmla="*/ 609600 h 619125"/>
                  <a:gd name="connsiteX1" fmla="*/ 10642 w 504727"/>
                  <a:gd name="connsiteY1" fmla="*/ 329565 h 619125"/>
                  <a:gd name="connsiteX2" fmla="*/ 6832 w 504727"/>
                  <a:gd name="connsiteY2" fmla="*/ 66675 h 619125"/>
                  <a:gd name="connsiteX3" fmla="*/ 149707 w 504727"/>
                  <a:gd name="connsiteY3" fmla="*/ 0 h 619125"/>
                  <a:gd name="connsiteX4" fmla="*/ 368782 w 504727"/>
                  <a:gd name="connsiteY4" fmla="*/ 0 h 619125"/>
                  <a:gd name="connsiteX5" fmla="*/ 502132 w 504727"/>
                  <a:gd name="connsiteY5" fmla="*/ 85725 h 619125"/>
                  <a:gd name="connsiteX6" fmla="*/ 443077 w 504727"/>
                  <a:gd name="connsiteY6" fmla="*/ 358140 h 619125"/>
                  <a:gd name="connsiteX7" fmla="*/ 254482 w 504727"/>
                  <a:gd name="connsiteY7" fmla="*/ 619125 h 619125"/>
                  <a:gd name="connsiteX8" fmla="*/ 149707 w 504727"/>
                  <a:gd name="connsiteY8" fmla="*/ 609600 h 619125"/>
                  <a:gd name="connsiteX0" fmla="*/ 147810 w 502830"/>
                  <a:gd name="connsiteY0" fmla="*/ 609600 h 619125"/>
                  <a:gd name="connsiteX1" fmla="*/ 8745 w 502830"/>
                  <a:gd name="connsiteY1" fmla="*/ 329565 h 619125"/>
                  <a:gd name="connsiteX2" fmla="*/ 12555 w 502830"/>
                  <a:gd name="connsiteY2" fmla="*/ 78105 h 619125"/>
                  <a:gd name="connsiteX3" fmla="*/ 147810 w 502830"/>
                  <a:gd name="connsiteY3" fmla="*/ 0 h 619125"/>
                  <a:gd name="connsiteX4" fmla="*/ 366885 w 502830"/>
                  <a:gd name="connsiteY4" fmla="*/ 0 h 619125"/>
                  <a:gd name="connsiteX5" fmla="*/ 500235 w 502830"/>
                  <a:gd name="connsiteY5" fmla="*/ 85725 h 619125"/>
                  <a:gd name="connsiteX6" fmla="*/ 441180 w 502830"/>
                  <a:gd name="connsiteY6" fmla="*/ 358140 h 619125"/>
                  <a:gd name="connsiteX7" fmla="*/ 252585 w 502830"/>
                  <a:gd name="connsiteY7" fmla="*/ 619125 h 619125"/>
                  <a:gd name="connsiteX8" fmla="*/ 147810 w 502830"/>
                  <a:gd name="connsiteY8" fmla="*/ 609600 h 619125"/>
                  <a:gd name="connsiteX0" fmla="*/ 153735 w 508755"/>
                  <a:gd name="connsiteY0" fmla="*/ 609600 h 619125"/>
                  <a:gd name="connsiteX1" fmla="*/ 14670 w 508755"/>
                  <a:gd name="connsiteY1" fmla="*/ 329565 h 619125"/>
                  <a:gd name="connsiteX2" fmla="*/ 18480 w 508755"/>
                  <a:gd name="connsiteY2" fmla="*/ 78105 h 619125"/>
                  <a:gd name="connsiteX3" fmla="*/ 153735 w 508755"/>
                  <a:gd name="connsiteY3" fmla="*/ 0 h 619125"/>
                  <a:gd name="connsiteX4" fmla="*/ 372810 w 508755"/>
                  <a:gd name="connsiteY4" fmla="*/ 0 h 619125"/>
                  <a:gd name="connsiteX5" fmla="*/ 506160 w 508755"/>
                  <a:gd name="connsiteY5" fmla="*/ 85725 h 619125"/>
                  <a:gd name="connsiteX6" fmla="*/ 447105 w 508755"/>
                  <a:gd name="connsiteY6" fmla="*/ 358140 h 619125"/>
                  <a:gd name="connsiteX7" fmla="*/ 258510 w 508755"/>
                  <a:gd name="connsiteY7" fmla="*/ 619125 h 619125"/>
                  <a:gd name="connsiteX8" fmla="*/ 153735 w 508755"/>
                  <a:gd name="connsiteY8" fmla="*/ 609600 h 619125"/>
                  <a:gd name="connsiteX0" fmla="*/ 153735 w 508755"/>
                  <a:gd name="connsiteY0" fmla="*/ 609600 h 619125"/>
                  <a:gd name="connsiteX1" fmla="*/ 14670 w 508755"/>
                  <a:gd name="connsiteY1" fmla="*/ 329565 h 619125"/>
                  <a:gd name="connsiteX2" fmla="*/ 18480 w 508755"/>
                  <a:gd name="connsiteY2" fmla="*/ 78105 h 619125"/>
                  <a:gd name="connsiteX3" fmla="*/ 153735 w 508755"/>
                  <a:gd name="connsiteY3" fmla="*/ 0 h 619125"/>
                  <a:gd name="connsiteX4" fmla="*/ 372810 w 508755"/>
                  <a:gd name="connsiteY4" fmla="*/ 0 h 619125"/>
                  <a:gd name="connsiteX5" fmla="*/ 506160 w 508755"/>
                  <a:gd name="connsiteY5" fmla="*/ 85725 h 619125"/>
                  <a:gd name="connsiteX6" fmla="*/ 447105 w 508755"/>
                  <a:gd name="connsiteY6" fmla="*/ 358140 h 619125"/>
                  <a:gd name="connsiteX7" fmla="*/ 258510 w 508755"/>
                  <a:gd name="connsiteY7" fmla="*/ 619125 h 619125"/>
                  <a:gd name="connsiteX8" fmla="*/ 153735 w 508755"/>
                  <a:gd name="connsiteY8" fmla="*/ 609600 h 619125"/>
                  <a:gd name="connsiteX0" fmla="*/ 153735 w 508755"/>
                  <a:gd name="connsiteY0" fmla="*/ 617220 h 626745"/>
                  <a:gd name="connsiteX1" fmla="*/ 14670 w 508755"/>
                  <a:gd name="connsiteY1" fmla="*/ 337185 h 626745"/>
                  <a:gd name="connsiteX2" fmla="*/ 18480 w 508755"/>
                  <a:gd name="connsiteY2" fmla="*/ 85725 h 626745"/>
                  <a:gd name="connsiteX3" fmla="*/ 153735 w 508755"/>
                  <a:gd name="connsiteY3" fmla="*/ 0 h 626745"/>
                  <a:gd name="connsiteX4" fmla="*/ 372810 w 508755"/>
                  <a:gd name="connsiteY4" fmla="*/ 7620 h 626745"/>
                  <a:gd name="connsiteX5" fmla="*/ 506160 w 508755"/>
                  <a:gd name="connsiteY5" fmla="*/ 93345 h 626745"/>
                  <a:gd name="connsiteX6" fmla="*/ 447105 w 508755"/>
                  <a:gd name="connsiteY6" fmla="*/ 365760 h 626745"/>
                  <a:gd name="connsiteX7" fmla="*/ 258510 w 508755"/>
                  <a:gd name="connsiteY7" fmla="*/ 626745 h 626745"/>
                  <a:gd name="connsiteX8" fmla="*/ 153735 w 508755"/>
                  <a:gd name="connsiteY8" fmla="*/ 617220 h 626745"/>
                  <a:gd name="connsiteX0" fmla="*/ 153735 w 508755"/>
                  <a:gd name="connsiteY0" fmla="*/ 631736 h 641261"/>
                  <a:gd name="connsiteX1" fmla="*/ 14670 w 508755"/>
                  <a:gd name="connsiteY1" fmla="*/ 351701 h 641261"/>
                  <a:gd name="connsiteX2" fmla="*/ 18480 w 508755"/>
                  <a:gd name="connsiteY2" fmla="*/ 100241 h 641261"/>
                  <a:gd name="connsiteX3" fmla="*/ 153735 w 508755"/>
                  <a:gd name="connsiteY3" fmla="*/ 14516 h 641261"/>
                  <a:gd name="connsiteX4" fmla="*/ 372810 w 508755"/>
                  <a:gd name="connsiteY4" fmla="*/ 22136 h 641261"/>
                  <a:gd name="connsiteX5" fmla="*/ 506160 w 508755"/>
                  <a:gd name="connsiteY5" fmla="*/ 107861 h 641261"/>
                  <a:gd name="connsiteX6" fmla="*/ 447105 w 508755"/>
                  <a:gd name="connsiteY6" fmla="*/ 380276 h 641261"/>
                  <a:gd name="connsiteX7" fmla="*/ 258510 w 508755"/>
                  <a:gd name="connsiteY7" fmla="*/ 641261 h 641261"/>
                  <a:gd name="connsiteX8" fmla="*/ 153735 w 508755"/>
                  <a:gd name="connsiteY8" fmla="*/ 631736 h 641261"/>
                  <a:gd name="connsiteX0" fmla="*/ 153735 w 508755"/>
                  <a:gd name="connsiteY0" fmla="*/ 644849 h 654374"/>
                  <a:gd name="connsiteX1" fmla="*/ 14670 w 508755"/>
                  <a:gd name="connsiteY1" fmla="*/ 364814 h 654374"/>
                  <a:gd name="connsiteX2" fmla="*/ 18480 w 508755"/>
                  <a:gd name="connsiteY2" fmla="*/ 113354 h 654374"/>
                  <a:gd name="connsiteX3" fmla="*/ 153735 w 508755"/>
                  <a:gd name="connsiteY3" fmla="*/ 27629 h 654374"/>
                  <a:gd name="connsiteX4" fmla="*/ 372810 w 508755"/>
                  <a:gd name="connsiteY4" fmla="*/ 35249 h 654374"/>
                  <a:gd name="connsiteX5" fmla="*/ 506160 w 508755"/>
                  <a:gd name="connsiteY5" fmla="*/ 120974 h 654374"/>
                  <a:gd name="connsiteX6" fmla="*/ 447105 w 508755"/>
                  <a:gd name="connsiteY6" fmla="*/ 393389 h 654374"/>
                  <a:gd name="connsiteX7" fmla="*/ 258510 w 508755"/>
                  <a:gd name="connsiteY7" fmla="*/ 654374 h 654374"/>
                  <a:gd name="connsiteX8" fmla="*/ 153735 w 508755"/>
                  <a:gd name="connsiteY8" fmla="*/ 644849 h 654374"/>
                  <a:gd name="connsiteX0" fmla="*/ 153735 w 508755"/>
                  <a:gd name="connsiteY0" fmla="*/ 637216 h 646741"/>
                  <a:gd name="connsiteX1" fmla="*/ 14670 w 508755"/>
                  <a:gd name="connsiteY1" fmla="*/ 357181 h 646741"/>
                  <a:gd name="connsiteX2" fmla="*/ 18480 w 508755"/>
                  <a:gd name="connsiteY2" fmla="*/ 105721 h 646741"/>
                  <a:gd name="connsiteX3" fmla="*/ 153735 w 508755"/>
                  <a:gd name="connsiteY3" fmla="*/ 19996 h 646741"/>
                  <a:gd name="connsiteX4" fmla="*/ 372810 w 508755"/>
                  <a:gd name="connsiteY4" fmla="*/ 27616 h 646741"/>
                  <a:gd name="connsiteX5" fmla="*/ 506160 w 508755"/>
                  <a:gd name="connsiteY5" fmla="*/ 113341 h 646741"/>
                  <a:gd name="connsiteX6" fmla="*/ 447105 w 508755"/>
                  <a:gd name="connsiteY6" fmla="*/ 385756 h 646741"/>
                  <a:gd name="connsiteX7" fmla="*/ 258510 w 508755"/>
                  <a:gd name="connsiteY7" fmla="*/ 646741 h 646741"/>
                  <a:gd name="connsiteX8" fmla="*/ 153735 w 508755"/>
                  <a:gd name="connsiteY8" fmla="*/ 637216 h 646741"/>
                  <a:gd name="connsiteX0" fmla="*/ 153735 w 508755"/>
                  <a:gd name="connsiteY0" fmla="*/ 632350 h 641875"/>
                  <a:gd name="connsiteX1" fmla="*/ 14670 w 508755"/>
                  <a:gd name="connsiteY1" fmla="*/ 352315 h 641875"/>
                  <a:gd name="connsiteX2" fmla="*/ 18480 w 508755"/>
                  <a:gd name="connsiteY2" fmla="*/ 100855 h 641875"/>
                  <a:gd name="connsiteX3" fmla="*/ 153735 w 508755"/>
                  <a:gd name="connsiteY3" fmla="*/ 15130 h 641875"/>
                  <a:gd name="connsiteX4" fmla="*/ 372810 w 508755"/>
                  <a:gd name="connsiteY4" fmla="*/ 22750 h 641875"/>
                  <a:gd name="connsiteX5" fmla="*/ 506160 w 508755"/>
                  <a:gd name="connsiteY5" fmla="*/ 108475 h 641875"/>
                  <a:gd name="connsiteX6" fmla="*/ 447105 w 508755"/>
                  <a:gd name="connsiteY6" fmla="*/ 380890 h 641875"/>
                  <a:gd name="connsiteX7" fmla="*/ 258510 w 508755"/>
                  <a:gd name="connsiteY7" fmla="*/ 641875 h 641875"/>
                  <a:gd name="connsiteX8" fmla="*/ 153735 w 508755"/>
                  <a:gd name="connsiteY8" fmla="*/ 632350 h 641875"/>
                  <a:gd name="connsiteX0" fmla="*/ 153735 w 508755"/>
                  <a:gd name="connsiteY0" fmla="*/ 632350 h 641875"/>
                  <a:gd name="connsiteX1" fmla="*/ 14670 w 508755"/>
                  <a:gd name="connsiteY1" fmla="*/ 352315 h 641875"/>
                  <a:gd name="connsiteX2" fmla="*/ 18480 w 508755"/>
                  <a:gd name="connsiteY2" fmla="*/ 100855 h 641875"/>
                  <a:gd name="connsiteX3" fmla="*/ 153735 w 508755"/>
                  <a:gd name="connsiteY3" fmla="*/ 15130 h 641875"/>
                  <a:gd name="connsiteX4" fmla="*/ 372810 w 508755"/>
                  <a:gd name="connsiteY4" fmla="*/ 22750 h 641875"/>
                  <a:gd name="connsiteX5" fmla="*/ 506160 w 508755"/>
                  <a:gd name="connsiteY5" fmla="*/ 108475 h 641875"/>
                  <a:gd name="connsiteX6" fmla="*/ 447105 w 508755"/>
                  <a:gd name="connsiteY6" fmla="*/ 380890 h 641875"/>
                  <a:gd name="connsiteX7" fmla="*/ 258510 w 508755"/>
                  <a:gd name="connsiteY7" fmla="*/ 641875 h 641875"/>
                  <a:gd name="connsiteX8" fmla="*/ 153735 w 508755"/>
                  <a:gd name="connsiteY8" fmla="*/ 632350 h 641875"/>
                  <a:gd name="connsiteX0" fmla="*/ 153735 w 508755"/>
                  <a:gd name="connsiteY0" fmla="*/ 638952 h 648477"/>
                  <a:gd name="connsiteX1" fmla="*/ 14670 w 508755"/>
                  <a:gd name="connsiteY1" fmla="*/ 358917 h 648477"/>
                  <a:gd name="connsiteX2" fmla="*/ 18480 w 508755"/>
                  <a:gd name="connsiteY2" fmla="*/ 107457 h 648477"/>
                  <a:gd name="connsiteX3" fmla="*/ 153735 w 508755"/>
                  <a:gd name="connsiteY3" fmla="*/ 21732 h 648477"/>
                  <a:gd name="connsiteX4" fmla="*/ 378525 w 508755"/>
                  <a:gd name="connsiteY4" fmla="*/ 16017 h 648477"/>
                  <a:gd name="connsiteX5" fmla="*/ 506160 w 508755"/>
                  <a:gd name="connsiteY5" fmla="*/ 115077 h 648477"/>
                  <a:gd name="connsiteX6" fmla="*/ 447105 w 508755"/>
                  <a:gd name="connsiteY6" fmla="*/ 387492 h 648477"/>
                  <a:gd name="connsiteX7" fmla="*/ 258510 w 508755"/>
                  <a:gd name="connsiteY7" fmla="*/ 648477 h 648477"/>
                  <a:gd name="connsiteX8" fmla="*/ 153735 w 508755"/>
                  <a:gd name="connsiteY8" fmla="*/ 638952 h 648477"/>
                  <a:gd name="connsiteX0" fmla="*/ 153735 w 508755"/>
                  <a:gd name="connsiteY0" fmla="*/ 642473 h 651998"/>
                  <a:gd name="connsiteX1" fmla="*/ 14670 w 508755"/>
                  <a:gd name="connsiteY1" fmla="*/ 362438 h 651998"/>
                  <a:gd name="connsiteX2" fmla="*/ 18480 w 508755"/>
                  <a:gd name="connsiteY2" fmla="*/ 110978 h 651998"/>
                  <a:gd name="connsiteX3" fmla="*/ 148020 w 508755"/>
                  <a:gd name="connsiteY3" fmla="*/ 17633 h 651998"/>
                  <a:gd name="connsiteX4" fmla="*/ 378525 w 508755"/>
                  <a:gd name="connsiteY4" fmla="*/ 19538 h 651998"/>
                  <a:gd name="connsiteX5" fmla="*/ 506160 w 508755"/>
                  <a:gd name="connsiteY5" fmla="*/ 118598 h 651998"/>
                  <a:gd name="connsiteX6" fmla="*/ 447105 w 508755"/>
                  <a:gd name="connsiteY6" fmla="*/ 391013 h 651998"/>
                  <a:gd name="connsiteX7" fmla="*/ 258510 w 508755"/>
                  <a:gd name="connsiteY7" fmla="*/ 651998 h 651998"/>
                  <a:gd name="connsiteX8" fmla="*/ 153735 w 508755"/>
                  <a:gd name="connsiteY8" fmla="*/ 642473 h 651998"/>
                  <a:gd name="connsiteX0" fmla="*/ 153735 w 508755"/>
                  <a:gd name="connsiteY0" fmla="*/ 642473 h 651998"/>
                  <a:gd name="connsiteX1" fmla="*/ 14670 w 508755"/>
                  <a:gd name="connsiteY1" fmla="*/ 362438 h 651998"/>
                  <a:gd name="connsiteX2" fmla="*/ 18480 w 508755"/>
                  <a:gd name="connsiteY2" fmla="*/ 110978 h 651998"/>
                  <a:gd name="connsiteX3" fmla="*/ 148020 w 508755"/>
                  <a:gd name="connsiteY3" fmla="*/ 17633 h 651998"/>
                  <a:gd name="connsiteX4" fmla="*/ 378525 w 508755"/>
                  <a:gd name="connsiteY4" fmla="*/ 19538 h 651998"/>
                  <a:gd name="connsiteX5" fmla="*/ 506160 w 508755"/>
                  <a:gd name="connsiteY5" fmla="*/ 118598 h 651998"/>
                  <a:gd name="connsiteX6" fmla="*/ 447105 w 508755"/>
                  <a:gd name="connsiteY6" fmla="*/ 391013 h 651998"/>
                  <a:gd name="connsiteX7" fmla="*/ 258510 w 508755"/>
                  <a:gd name="connsiteY7" fmla="*/ 651998 h 651998"/>
                  <a:gd name="connsiteX8" fmla="*/ 153735 w 508755"/>
                  <a:gd name="connsiteY8" fmla="*/ 642473 h 651998"/>
                  <a:gd name="connsiteX0" fmla="*/ 153735 w 517740"/>
                  <a:gd name="connsiteY0" fmla="*/ 642473 h 651998"/>
                  <a:gd name="connsiteX1" fmla="*/ 14670 w 517740"/>
                  <a:gd name="connsiteY1" fmla="*/ 362438 h 651998"/>
                  <a:gd name="connsiteX2" fmla="*/ 18480 w 517740"/>
                  <a:gd name="connsiteY2" fmla="*/ 110978 h 651998"/>
                  <a:gd name="connsiteX3" fmla="*/ 148020 w 517740"/>
                  <a:gd name="connsiteY3" fmla="*/ 17633 h 651998"/>
                  <a:gd name="connsiteX4" fmla="*/ 378525 w 517740"/>
                  <a:gd name="connsiteY4" fmla="*/ 19538 h 651998"/>
                  <a:gd name="connsiteX5" fmla="*/ 515685 w 517740"/>
                  <a:gd name="connsiteY5" fmla="*/ 118598 h 651998"/>
                  <a:gd name="connsiteX6" fmla="*/ 447105 w 517740"/>
                  <a:gd name="connsiteY6" fmla="*/ 391013 h 651998"/>
                  <a:gd name="connsiteX7" fmla="*/ 258510 w 517740"/>
                  <a:gd name="connsiteY7" fmla="*/ 651998 h 651998"/>
                  <a:gd name="connsiteX8" fmla="*/ 153735 w 517740"/>
                  <a:gd name="connsiteY8" fmla="*/ 642473 h 651998"/>
                  <a:gd name="connsiteX0" fmla="*/ 153735 w 517740"/>
                  <a:gd name="connsiteY0" fmla="*/ 642473 h 651998"/>
                  <a:gd name="connsiteX1" fmla="*/ 14670 w 517740"/>
                  <a:gd name="connsiteY1" fmla="*/ 362438 h 651998"/>
                  <a:gd name="connsiteX2" fmla="*/ 18480 w 517740"/>
                  <a:gd name="connsiteY2" fmla="*/ 110978 h 651998"/>
                  <a:gd name="connsiteX3" fmla="*/ 148020 w 517740"/>
                  <a:gd name="connsiteY3" fmla="*/ 17633 h 651998"/>
                  <a:gd name="connsiteX4" fmla="*/ 378525 w 517740"/>
                  <a:gd name="connsiteY4" fmla="*/ 19538 h 651998"/>
                  <a:gd name="connsiteX5" fmla="*/ 515685 w 517740"/>
                  <a:gd name="connsiteY5" fmla="*/ 118598 h 651998"/>
                  <a:gd name="connsiteX6" fmla="*/ 447105 w 517740"/>
                  <a:gd name="connsiteY6" fmla="*/ 391013 h 651998"/>
                  <a:gd name="connsiteX7" fmla="*/ 258510 w 517740"/>
                  <a:gd name="connsiteY7" fmla="*/ 651998 h 651998"/>
                  <a:gd name="connsiteX8" fmla="*/ 153735 w 517740"/>
                  <a:gd name="connsiteY8" fmla="*/ 642473 h 651998"/>
                  <a:gd name="connsiteX0" fmla="*/ 163237 w 527242"/>
                  <a:gd name="connsiteY0" fmla="*/ 642473 h 651998"/>
                  <a:gd name="connsiteX1" fmla="*/ 24172 w 527242"/>
                  <a:gd name="connsiteY1" fmla="*/ 362438 h 651998"/>
                  <a:gd name="connsiteX2" fmla="*/ 27982 w 527242"/>
                  <a:gd name="connsiteY2" fmla="*/ 110978 h 651998"/>
                  <a:gd name="connsiteX3" fmla="*/ 157522 w 527242"/>
                  <a:gd name="connsiteY3" fmla="*/ 17633 h 651998"/>
                  <a:gd name="connsiteX4" fmla="*/ 388027 w 527242"/>
                  <a:gd name="connsiteY4" fmla="*/ 19538 h 651998"/>
                  <a:gd name="connsiteX5" fmla="*/ 525187 w 527242"/>
                  <a:gd name="connsiteY5" fmla="*/ 118598 h 651998"/>
                  <a:gd name="connsiteX6" fmla="*/ 456607 w 527242"/>
                  <a:gd name="connsiteY6" fmla="*/ 391013 h 651998"/>
                  <a:gd name="connsiteX7" fmla="*/ 268012 w 527242"/>
                  <a:gd name="connsiteY7" fmla="*/ 651998 h 651998"/>
                  <a:gd name="connsiteX8" fmla="*/ 163237 w 527242"/>
                  <a:gd name="connsiteY8" fmla="*/ 642473 h 651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27242" h="651998">
                    <a:moveTo>
                      <a:pt x="163237" y="642473"/>
                    </a:moveTo>
                    <a:cubicBezTo>
                      <a:pt x="101007" y="564368"/>
                      <a:pt x="82592" y="528173"/>
                      <a:pt x="24172" y="362438"/>
                    </a:cubicBezTo>
                    <a:cubicBezTo>
                      <a:pt x="1947" y="217658"/>
                      <a:pt x="-18373" y="232898"/>
                      <a:pt x="27982" y="110978"/>
                    </a:cubicBezTo>
                    <a:cubicBezTo>
                      <a:pt x="84497" y="29698"/>
                      <a:pt x="112437" y="43668"/>
                      <a:pt x="157522" y="17633"/>
                    </a:cubicBezTo>
                    <a:cubicBezTo>
                      <a:pt x="276267" y="-6497"/>
                      <a:pt x="269282" y="-5862"/>
                      <a:pt x="388027" y="19538"/>
                    </a:cubicBezTo>
                    <a:cubicBezTo>
                      <a:pt x="461052" y="48113"/>
                      <a:pt x="501692" y="57638"/>
                      <a:pt x="525187" y="118598"/>
                    </a:cubicBezTo>
                    <a:cubicBezTo>
                      <a:pt x="535982" y="226548"/>
                      <a:pt x="502962" y="264013"/>
                      <a:pt x="456607" y="391013"/>
                    </a:cubicBezTo>
                    <a:cubicBezTo>
                      <a:pt x="389297" y="519918"/>
                      <a:pt x="360087" y="605008"/>
                      <a:pt x="268012" y="651998"/>
                    </a:cubicBezTo>
                    <a:lnTo>
                      <a:pt x="163237" y="642473"/>
                    </a:lnTo>
                    <a:close/>
                  </a:path>
                </a:pathLst>
              </a:custGeom>
              <a:noFill/>
              <a:ln w="25400">
                <a:solidFill>
                  <a:srgbClr val="28A8A8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1A9416C8-4BB3-5220-2F52-3B78DD86FBB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016115" y="3436620"/>
                <a:ext cx="787837" cy="0"/>
              </a:xfrm>
              <a:prstGeom prst="line">
                <a:avLst/>
              </a:prstGeom>
              <a:ln w="25400">
                <a:solidFill>
                  <a:srgbClr val="28A8A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70791A7B-ED5E-40E7-DB07-6D63B91E829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016115" y="3695700"/>
                <a:ext cx="787837" cy="0"/>
              </a:xfrm>
              <a:prstGeom prst="line">
                <a:avLst/>
              </a:prstGeom>
              <a:ln w="25400">
                <a:solidFill>
                  <a:srgbClr val="28A8A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5D93747D-8E02-4753-37D8-9AA1BE73C70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016115" y="3954780"/>
                <a:ext cx="787837" cy="0"/>
              </a:xfrm>
              <a:prstGeom prst="line">
                <a:avLst/>
              </a:prstGeom>
              <a:ln w="25400">
                <a:solidFill>
                  <a:srgbClr val="28A8A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0DFE3354-0CE0-A1A0-C69E-DC6D737DA41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016115" y="4213860"/>
                <a:ext cx="787837" cy="0"/>
              </a:xfrm>
              <a:prstGeom prst="line">
                <a:avLst/>
              </a:prstGeom>
              <a:ln w="25400">
                <a:solidFill>
                  <a:srgbClr val="28A8A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6F2232CC-7035-48E8-58C3-BB545844F65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016115" y="3175635"/>
                <a:ext cx="787837" cy="0"/>
              </a:xfrm>
              <a:prstGeom prst="line">
                <a:avLst/>
              </a:prstGeom>
              <a:ln w="25400">
                <a:solidFill>
                  <a:srgbClr val="28A8A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3850FC8C-C867-4922-8439-8E4465743136}"/>
                </a:ext>
              </a:extLst>
            </p:cNvPr>
            <p:cNvSpPr>
              <a:spLocks/>
            </p:cNvSpPr>
            <p:nvPr/>
          </p:nvSpPr>
          <p:spPr>
            <a:xfrm>
              <a:off x="2169358" y="2076920"/>
              <a:ext cx="506442" cy="151549"/>
            </a:xfrm>
            <a:custGeom>
              <a:avLst/>
              <a:gdLst>
                <a:gd name="connsiteX0" fmla="*/ 3810 w 367665"/>
                <a:gd name="connsiteY0" fmla="*/ 352425 h 354330"/>
                <a:gd name="connsiteX1" fmla="*/ 0 w 367665"/>
                <a:gd name="connsiteY1" fmla="*/ 110490 h 354330"/>
                <a:gd name="connsiteX2" fmla="*/ 186690 w 367665"/>
                <a:gd name="connsiteY2" fmla="*/ 0 h 354330"/>
                <a:gd name="connsiteX3" fmla="*/ 367665 w 367665"/>
                <a:gd name="connsiteY3" fmla="*/ 112395 h 354330"/>
                <a:gd name="connsiteX4" fmla="*/ 363855 w 367665"/>
                <a:gd name="connsiteY4" fmla="*/ 354330 h 354330"/>
                <a:gd name="connsiteX5" fmla="*/ 3810 w 367665"/>
                <a:gd name="connsiteY5" fmla="*/ 352425 h 354330"/>
                <a:gd name="connsiteX0" fmla="*/ 3810 w 363855"/>
                <a:gd name="connsiteY0" fmla="*/ 352425 h 354330"/>
                <a:gd name="connsiteX1" fmla="*/ 0 w 363855"/>
                <a:gd name="connsiteY1" fmla="*/ 110490 h 354330"/>
                <a:gd name="connsiteX2" fmla="*/ 186690 w 363855"/>
                <a:gd name="connsiteY2" fmla="*/ 0 h 354330"/>
                <a:gd name="connsiteX3" fmla="*/ 360045 w 363855"/>
                <a:gd name="connsiteY3" fmla="*/ 112395 h 354330"/>
                <a:gd name="connsiteX4" fmla="*/ 363855 w 363855"/>
                <a:gd name="connsiteY4" fmla="*/ 354330 h 354330"/>
                <a:gd name="connsiteX5" fmla="*/ 3810 w 363855"/>
                <a:gd name="connsiteY5" fmla="*/ 352425 h 354330"/>
                <a:gd name="connsiteX0" fmla="*/ 3810 w 369570"/>
                <a:gd name="connsiteY0" fmla="*/ 352425 h 354330"/>
                <a:gd name="connsiteX1" fmla="*/ 0 w 369570"/>
                <a:gd name="connsiteY1" fmla="*/ 110490 h 354330"/>
                <a:gd name="connsiteX2" fmla="*/ 186690 w 369570"/>
                <a:gd name="connsiteY2" fmla="*/ 0 h 354330"/>
                <a:gd name="connsiteX3" fmla="*/ 369570 w 369570"/>
                <a:gd name="connsiteY3" fmla="*/ 108585 h 354330"/>
                <a:gd name="connsiteX4" fmla="*/ 363855 w 369570"/>
                <a:gd name="connsiteY4" fmla="*/ 354330 h 354330"/>
                <a:gd name="connsiteX5" fmla="*/ 3810 w 369570"/>
                <a:gd name="connsiteY5" fmla="*/ 352425 h 354330"/>
                <a:gd name="connsiteX0" fmla="*/ 3810 w 363855"/>
                <a:gd name="connsiteY0" fmla="*/ 352425 h 354330"/>
                <a:gd name="connsiteX1" fmla="*/ 0 w 363855"/>
                <a:gd name="connsiteY1" fmla="*/ 110490 h 354330"/>
                <a:gd name="connsiteX2" fmla="*/ 186690 w 363855"/>
                <a:gd name="connsiteY2" fmla="*/ 0 h 354330"/>
                <a:gd name="connsiteX3" fmla="*/ 363855 w 363855"/>
                <a:gd name="connsiteY3" fmla="*/ 110490 h 354330"/>
                <a:gd name="connsiteX4" fmla="*/ 363855 w 363855"/>
                <a:gd name="connsiteY4" fmla="*/ 354330 h 354330"/>
                <a:gd name="connsiteX5" fmla="*/ 3810 w 363855"/>
                <a:gd name="connsiteY5" fmla="*/ 352425 h 354330"/>
                <a:gd name="connsiteX0" fmla="*/ 3810 w 363855"/>
                <a:gd name="connsiteY0" fmla="*/ 352425 h 352425"/>
                <a:gd name="connsiteX1" fmla="*/ 0 w 363855"/>
                <a:gd name="connsiteY1" fmla="*/ 110490 h 352425"/>
                <a:gd name="connsiteX2" fmla="*/ 186690 w 363855"/>
                <a:gd name="connsiteY2" fmla="*/ 0 h 352425"/>
                <a:gd name="connsiteX3" fmla="*/ 363855 w 363855"/>
                <a:gd name="connsiteY3" fmla="*/ 110490 h 352425"/>
                <a:gd name="connsiteX4" fmla="*/ 304588 w 363855"/>
                <a:gd name="connsiteY4" fmla="*/ 290441 h 352425"/>
                <a:gd name="connsiteX5" fmla="*/ 3810 w 363855"/>
                <a:gd name="connsiteY5" fmla="*/ 352425 h 352425"/>
                <a:gd name="connsiteX0" fmla="*/ 3810 w 363855"/>
                <a:gd name="connsiteY0" fmla="*/ 352425 h 394854"/>
                <a:gd name="connsiteX1" fmla="*/ 0 w 363855"/>
                <a:gd name="connsiteY1" fmla="*/ 110490 h 394854"/>
                <a:gd name="connsiteX2" fmla="*/ 186690 w 363855"/>
                <a:gd name="connsiteY2" fmla="*/ 0 h 394854"/>
                <a:gd name="connsiteX3" fmla="*/ 363855 w 363855"/>
                <a:gd name="connsiteY3" fmla="*/ 110490 h 394854"/>
                <a:gd name="connsiteX4" fmla="*/ 304588 w 363855"/>
                <a:gd name="connsiteY4" fmla="*/ 290441 h 394854"/>
                <a:gd name="connsiteX5" fmla="*/ 205808 w 363855"/>
                <a:gd name="connsiteY5" fmla="*/ 394854 h 394854"/>
                <a:gd name="connsiteX6" fmla="*/ 3810 w 363855"/>
                <a:gd name="connsiteY6" fmla="*/ 352425 h 394854"/>
                <a:gd name="connsiteX0" fmla="*/ 3810 w 363855"/>
                <a:gd name="connsiteY0" fmla="*/ 352425 h 361379"/>
                <a:gd name="connsiteX1" fmla="*/ 0 w 363855"/>
                <a:gd name="connsiteY1" fmla="*/ 110490 h 361379"/>
                <a:gd name="connsiteX2" fmla="*/ 186690 w 363855"/>
                <a:gd name="connsiteY2" fmla="*/ 0 h 361379"/>
                <a:gd name="connsiteX3" fmla="*/ 363855 w 363855"/>
                <a:gd name="connsiteY3" fmla="*/ 110490 h 361379"/>
                <a:gd name="connsiteX4" fmla="*/ 304588 w 363855"/>
                <a:gd name="connsiteY4" fmla="*/ 290441 h 361379"/>
                <a:gd name="connsiteX5" fmla="*/ 3810 w 363855"/>
                <a:gd name="connsiteY5" fmla="*/ 352425 h 361379"/>
                <a:gd name="connsiteX0" fmla="*/ 3810 w 363855"/>
                <a:gd name="connsiteY0" fmla="*/ 352425 h 352425"/>
                <a:gd name="connsiteX1" fmla="*/ 0 w 363855"/>
                <a:gd name="connsiteY1" fmla="*/ 110490 h 352425"/>
                <a:gd name="connsiteX2" fmla="*/ 186690 w 363855"/>
                <a:gd name="connsiteY2" fmla="*/ 0 h 352425"/>
                <a:gd name="connsiteX3" fmla="*/ 363855 w 363855"/>
                <a:gd name="connsiteY3" fmla="*/ 110490 h 352425"/>
                <a:gd name="connsiteX4" fmla="*/ 3810 w 363855"/>
                <a:gd name="connsiteY4" fmla="*/ 352425 h 352425"/>
                <a:gd name="connsiteX0" fmla="*/ 363855 w 363855"/>
                <a:gd name="connsiteY0" fmla="*/ 110490 h 110490"/>
                <a:gd name="connsiteX1" fmla="*/ 0 w 363855"/>
                <a:gd name="connsiteY1" fmla="*/ 110490 h 110490"/>
                <a:gd name="connsiteX2" fmla="*/ 186690 w 363855"/>
                <a:gd name="connsiteY2" fmla="*/ 0 h 110490"/>
                <a:gd name="connsiteX3" fmla="*/ 363855 w 363855"/>
                <a:gd name="connsiteY3" fmla="*/ 110490 h 110490"/>
                <a:gd name="connsiteX0" fmla="*/ 363855 w 431589"/>
                <a:gd name="connsiteY0" fmla="*/ 110490 h 177156"/>
                <a:gd name="connsiteX1" fmla="*/ 0 w 431589"/>
                <a:gd name="connsiteY1" fmla="*/ 110490 h 177156"/>
                <a:gd name="connsiteX2" fmla="*/ 186690 w 431589"/>
                <a:gd name="connsiteY2" fmla="*/ 0 h 177156"/>
                <a:gd name="connsiteX3" fmla="*/ 431589 w 431589"/>
                <a:gd name="connsiteY3" fmla="*/ 177156 h 177156"/>
                <a:gd name="connsiteX0" fmla="*/ 363855 w 369500"/>
                <a:gd name="connsiteY0" fmla="*/ 110490 h 110490"/>
                <a:gd name="connsiteX1" fmla="*/ 0 w 369500"/>
                <a:gd name="connsiteY1" fmla="*/ 110490 h 110490"/>
                <a:gd name="connsiteX2" fmla="*/ 186690 w 369500"/>
                <a:gd name="connsiteY2" fmla="*/ 0 h 110490"/>
                <a:gd name="connsiteX3" fmla="*/ 369500 w 369500"/>
                <a:gd name="connsiteY3" fmla="*/ 110490 h 110490"/>
                <a:gd name="connsiteX0" fmla="*/ 363855 w 369500"/>
                <a:gd name="connsiteY0" fmla="*/ 110490 h 222634"/>
                <a:gd name="connsiteX1" fmla="*/ 270720 w 369500"/>
                <a:gd name="connsiteY1" fmla="*/ 222632 h 222634"/>
                <a:gd name="connsiteX2" fmla="*/ 0 w 369500"/>
                <a:gd name="connsiteY2" fmla="*/ 110490 h 222634"/>
                <a:gd name="connsiteX3" fmla="*/ 186690 w 369500"/>
                <a:gd name="connsiteY3" fmla="*/ 0 h 222634"/>
                <a:gd name="connsiteX4" fmla="*/ 369500 w 369500"/>
                <a:gd name="connsiteY4" fmla="*/ 110490 h 222634"/>
                <a:gd name="connsiteX0" fmla="*/ 363855 w 369500"/>
                <a:gd name="connsiteY0" fmla="*/ 110490 h 118674"/>
                <a:gd name="connsiteX1" fmla="*/ 0 w 369500"/>
                <a:gd name="connsiteY1" fmla="*/ 110490 h 118674"/>
                <a:gd name="connsiteX2" fmla="*/ 186690 w 369500"/>
                <a:gd name="connsiteY2" fmla="*/ 0 h 118674"/>
                <a:gd name="connsiteX3" fmla="*/ 369500 w 369500"/>
                <a:gd name="connsiteY3" fmla="*/ 110490 h 118674"/>
                <a:gd name="connsiteX0" fmla="*/ 363855 w 369500"/>
                <a:gd name="connsiteY0" fmla="*/ 110490 h 110490"/>
                <a:gd name="connsiteX1" fmla="*/ 0 w 369500"/>
                <a:gd name="connsiteY1" fmla="*/ 110490 h 110490"/>
                <a:gd name="connsiteX2" fmla="*/ 186690 w 369500"/>
                <a:gd name="connsiteY2" fmla="*/ 0 h 110490"/>
                <a:gd name="connsiteX3" fmla="*/ 369500 w 369500"/>
                <a:gd name="connsiteY3" fmla="*/ 110490 h 110490"/>
                <a:gd name="connsiteX0" fmla="*/ 363855 w 572702"/>
                <a:gd name="connsiteY0" fmla="*/ 110490 h 110490"/>
                <a:gd name="connsiteX1" fmla="*/ 0 w 572702"/>
                <a:gd name="connsiteY1" fmla="*/ 110490 h 110490"/>
                <a:gd name="connsiteX2" fmla="*/ 186690 w 572702"/>
                <a:gd name="connsiteY2" fmla="*/ 0 h 110490"/>
                <a:gd name="connsiteX3" fmla="*/ 572702 w 572702"/>
                <a:gd name="connsiteY3" fmla="*/ 74379 h 110490"/>
                <a:gd name="connsiteX0" fmla="*/ 0 w 572702"/>
                <a:gd name="connsiteY0" fmla="*/ 110490 h 110490"/>
                <a:gd name="connsiteX1" fmla="*/ 186690 w 572702"/>
                <a:gd name="connsiteY1" fmla="*/ 0 h 110490"/>
                <a:gd name="connsiteX2" fmla="*/ 572702 w 572702"/>
                <a:gd name="connsiteY2" fmla="*/ 74379 h 110490"/>
                <a:gd name="connsiteX0" fmla="*/ 0 w 355389"/>
                <a:gd name="connsiteY0" fmla="*/ 110490 h 110490"/>
                <a:gd name="connsiteX1" fmla="*/ 186690 w 355389"/>
                <a:gd name="connsiteY1" fmla="*/ 0 h 110490"/>
                <a:gd name="connsiteX2" fmla="*/ 355389 w 355389"/>
                <a:gd name="connsiteY2" fmla="*/ 104934 h 110490"/>
                <a:gd name="connsiteX0" fmla="*/ 0 w 375145"/>
                <a:gd name="connsiteY0" fmla="*/ 110490 h 124378"/>
                <a:gd name="connsiteX1" fmla="*/ 186690 w 375145"/>
                <a:gd name="connsiteY1" fmla="*/ 0 h 124378"/>
                <a:gd name="connsiteX2" fmla="*/ 375145 w 375145"/>
                <a:gd name="connsiteY2" fmla="*/ 124378 h 124378"/>
                <a:gd name="connsiteX0" fmla="*/ 0 w 375145"/>
                <a:gd name="connsiteY0" fmla="*/ 110490 h 110490"/>
                <a:gd name="connsiteX1" fmla="*/ 186690 w 375145"/>
                <a:gd name="connsiteY1" fmla="*/ 0 h 110490"/>
                <a:gd name="connsiteX2" fmla="*/ 375145 w 375145"/>
                <a:gd name="connsiteY2" fmla="*/ 107711 h 110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5145" h="110490">
                  <a:moveTo>
                    <a:pt x="0" y="110490"/>
                  </a:moveTo>
                  <a:lnTo>
                    <a:pt x="186690" y="0"/>
                  </a:lnTo>
                  <a:lnTo>
                    <a:pt x="375145" y="107711"/>
                  </a:lnTo>
                </a:path>
              </a:pathLst>
            </a:custGeom>
            <a:noFill/>
            <a:ln w="47625">
              <a:solidFill>
                <a:srgbClr val="1ACA1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17B4B941-37E0-16A1-F81D-224ED7E895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220361" y="2247519"/>
            <a:ext cx="5104739" cy="2509109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61EF32F1-1C88-DB09-1CA3-F2203584063E}"/>
              </a:ext>
            </a:extLst>
          </p:cNvPr>
          <p:cNvSpPr txBox="1"/>
          <p:nvPr/>
        </p:nvSpPr>
        <p:spPr>
          <a:xfrm>
            <a:off x="7637896" y="5392287"/>
            <a:ext cx="34206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21A5A5"/>
                </a:solidFill>
              </a:rPr>
              <a:t>Ref:  Carbon Coop for Priorities graph</a:t>
            </a:r>
          </a:p>
        </p:txBody>
      </p:sp>
    </p:spTree>
    <p:extLst>
      <p:ext uri="{BB962C8B-B14F-4D97-AF65-F5344CB8AC3E}">
        <p14:creationId xmlns:p14="http://schemas.microsoft.com/office/powerpoint/2010/main" val="37268136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F22B74-ADB3-225B-17B1-8EC721207C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B43533-F4F1-A813-BAA6-495DE5C7F85A}"/>
              </a:ext>
            </a:extLst>
          </p:cNvPr>
          <p:cNvSpPr txBox="1">
            <a:spLocks/>
          </p:cNvSpPr>
          <p:nvPr/>
        </p:nvSpPr>
        <p:spPr>
          <a:xfrm>
            <a:off x="3028950" y="441325"/>
            <a:ext cx="7762875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21A5A5"/>
                </a:solidFill>
              </a:rPr>
              <a:t>What is deep retrofit - Insulation </a:t>
            </a:r>
            <a:endParaRPr lang="en-GB" dirty="0">
              <a:solidFill>
                <a:srgbClr val="21A5A5"/>
              </a:solidFill>
            </a:endParaRPr>
          </a:p>
        </p:txBody>
      </p:sp>
      <p:pic>
        <p:nvPicPr>
          <p:cNvPr id="4" name="Google Shape;81;p14">
            <a:extLst>
              <a:ext uri="{FF2B5EF4-FFF2-40B4-BE49-F238E27FC236}">
                <a16:creationId xmlns:a16="http://schemas.microsoft.com/office/drawing/2014/main" id="{E143732F-126F-F2B6-1FB4-6A6BEE2ED973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091" y="453324"/>
            <a:ext cx="2198255" cy="7095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349122A-E14F-BCE5-C7C6-AB63E2DD4C37}"/>
              </a:ext>
            </a:extLst>
          </p:cNvPr>
          <p:cNvSpPr/>
          <p:nvPr/>
        </p:nvSpPr>
        <p:spPr>
          <a:xfrm>
            <a:off x="1438894" y="1766888"/>
            <a:ext cx="4416784" cy="3807435"/>
          </a:xfrm>
          <a:prstGeom prst="roundRect">
            <a:avLst/>
          </a:prstGeom>
          <a:solidFill>
            <a:srgbClr val="D2EDED"/>
          </a:solidFill>
          <a:ln w="44450">
            <a:solidFill>
              <a:srgbClr val="25A7A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25A7A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Picture of under floor insulation (77GR??)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AB7AD2A-BCCE-E528-BA44-FF3261F3B2D5}"/>
              </a:ext>
            </a:extLst>
          </p:cNvPr>
          <p:cNvSpPr/>
          <p:nvPr/>
        </p:nvSpPr>
        <p:spPr>
          <a:xfrm>
            <a:off x="6547645" y="1766887"/>
            <a:ext cx="4416784" cy="3807435"/>
          </a:xfrm>
          <a:prstGeom prst="roundRect">
            <a:avLst/>
          </a:prstGeom>
          <a:solidFill>
            <a:srgbClr val="D2EDED"/>
          </a:solidFill>
          <a:ln w="44450">
            <a:solidFill>
              <a:srgbClr val="25A7A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25A7A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Picture of EWI (Ireland)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91D5C6-CA73-8EF7-6B8B-792EF74AAD96}"/>
              </a:ext>
            </a:extLst>
          </p:cNvPr>
          <p:cNvSpPr txBox="1"/>
          <p:nvPr/>
        </p:nvSpPr>
        <p:spPr>
          <a:xfrm>
            <a:off x="2215180" y="5943011"/>
            <a:ext cx="7280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21A5A5"/>
                </a:solidFill>
              </a:rPr>
              <a:t>And Windows, Doors, Roof</a:t>
            </a:r>
          </a:p>
        </p:txBody>
      </p:sp>
      <p:pic>
        <p:nvPicPr>
          <p:cNvPr id="8" name="Picture 7" descr="A room with a floor under construction&#10;&#10;AI-generated content may be incorrect.">
            <a:extLst>
              <a:ext uri="{FF2B5EF4-FFF2-40B4-BE49-F238E27FC236}">
                <a16:creationId xmlns:a16="http://schemas.microsoft.com/office/drawing/2014/main" id="{F816FACC-5D2E-BE6F-B3E9-1506656BE8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7218" y="2284716"/>
            <a:ext cx="3695700" cy="27717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E1EC93C-B901-4E26-BDB9-D71A38CD0D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946686" y="2284716"/>
            <a:ext cx="3583608" cy="2687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9429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DF9852-0E3F-1C18-ECF5-530305C3AA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946E40-9043-AD68-68FA-FB76BE450C85}"/>
              </a:ext>
            </a:extLst>
          </p:cNvPr>
          <p:cNvSpPr txBox="1">
            <a:spLocks/>
          </p:cNvSpPr>
          <p:nvPr/>
        </p:nvSpPr>
        <p:spPr>
          <a:xfrm>
            <a:off x="3028950" y="441325"/>
            <a:ext cx="8504959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21A5A5"/>
                </a:solidFill>
              </a:rPr>
              <a:t>What is deep retrofit – Air tightness </a:t>
            </a:r>
            <a:endParaRPr lang="en-GB" dirty="0">
              <a:solidFill>
                <a:srgbClr val="21A5A5"/>
              </a:solidFill>
            </a:endParaRPr>
          </a:p>
        </p:txBody>
      </p:sp>
      <p:pic>
        <p:nvPicPr>
          <p:cNvPr id="4" name="Google Shape;81;p14">
            <a:extLst>
              <a:ext uri="{FF2B5EF4-FFF2-40B4-BE49-F238E27FC236}">
                <a16:creationId xmlns:a16="http://schemas.microsoft.com/office/drawing/2014/main" id="{A160DD65-B2F1-CD3C-5325-D5BA5090CC25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091" y="453324"/>
            <a:ext cx="2198255" cy="7095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4850E96-88B2-B0AA-5C09-59704DCF54FF}"/>
              </a:ext>
            </a:extLst>
          </p:cNvPr>
          <p:cNvSpPr/>
          <p:nvPr/>
        </p:nvSpPr>
        <p:spPr>
          <a:xfrm>
            <a:off x="1438894" y="1766888"/>
            <a:ext cx="4416784" cy="3807435"/>
          </a:xfrm>
          <a:prstGeom prst="roundRect">
            <a:avLst/>
          </a:prstGeom>
          <a:solidFill>
            <a:srgbClr val="D2EDED"/>
          </a:solidFill>
          <a:ln w="44450">
            <a:solidFill>
              <a:srgbClr val="25A7A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25A7A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Picture of window fan</a:t>
            </a:r>
            <a:br>
              <a:rPr lang="en-US" sz="2000" dirty="0">
                <a:solidFill>
                  <a:srgbClr val="25A7A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dirty="0">
                <a:solidFill>
                  <a:srgbClr val="25A7A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Extract from Rob video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4116F97-8224-8225-7EDF-2713F9084D9D}"/>
              </a:ext>
            </a:extLst>
          </p:cNvPr>
          <p:cNvSpPr/>
          <p:nvPr/>
        </p:nvSpPr>
        <p:spPr>
          <a:xfrm>
            <a:off x="6547645" y="1766887"/>
            <a:ext cx="4416784" cy="3807435"/>
          </a:xfrm>
          <a:prstGeom prst="roundRect">
            <a:avLst/>
          </a:prstGeom>
          <a:solidFill>
            <a:srgbClr val="D2EDED"/>
          </a:solidFill>
          <a:ln w="44450">
            <a:solidFill>
              <a:srgbClr val="25A7A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25A7A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Taping of window</a:t>
            </a:r>
            <a:br>
              <a:rPr lang="en-US" sz="2000" dirty="0">
                <a:solidFill>
                  <a:srgbClr val="25A7A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dirty="0">
                <a:solidFill>
                  <a:srgbClr val="25A7A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MT Hall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4D9E6B-992A-879F-0678-04DA336834B7}"/>
              </a:ext>
            </a:extLst>
          </p:cNvPr>
          <p:cNvSpPr txBox="1"/>
          <p:nvPr/>
        </p:nvSpPr>
        <p:spPr>
          <a:xfrm>
            <a:off x="2215180" y="5943011"/>
            <a:ext cx="7280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21A5A5"/>
                </a:solidFill>
              </a:rPr>
              <a:t>Red line on drawing, penetration schedule, membranes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C92632B-0B9D-F0D0-C995-246B424BE0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62100" y="2326461"/>
            <a:ext cx="4171856" cy="2807513"/>
          </a:xfrm>
          <a:prstGeom prst="rect">
            <a:avLst/>
          </a:prstGeom>
        </p:spPr>
      </p:pic>
      <p:pic>
        <p:nvPicPr>
          <p:cNvPr id="10" name="Picture 9" descr="A window with a broken window&#10;&#10;AI-generated content may be incorrect.">
            <a:extLst>
              <a:ext uri="{FF2B5EF4-FFF2-40B4-BE49-F238E27FC236}">
                <a16:creationId xmlns:a16="http://schemas.microsoft.com/office/drawing/2014/main" id="{9A8A1EC1-F811-E0C2-DE36-1C519DE837C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6962007" y="2165994"/>
            <a:ext cx="3588057" cy="3052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6207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DF3F97-3B07-1F94-2BBD-A4A37BA013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2E942B-AFAE-E0F2-7731-A5B8AEFD77BE}"/>
              </a:ext>
            </a:extLst>
          </p:cNvPr>
          <p:cNvSpPr txBox="1">
            <a:spLocks/>
          </p:cNvSpPr>
          <p:nvPr/>
        </p:nvSpPr>
        <p:spPr>
          <a:xfrm>
            <a:off x="3028950" y="441325"/>
            <a:ext cx="8295542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21A5A5"/>
                </a:solidFill>
              </a:rPr>
              <a:t>What is deep retrofit – Ventilation</a:t>
            </a:r>
            <a:endParaRPr lang="en-GB" dirty="0">
              <a:solidFill>
                <a:srgbClr val="21A5A5"/>
              </a:solidFill>
            </a:endParaRPr>
          </a:p>
        </p:txBody>
      </p:sp>
      <p:pic>
        <p:nvPicPr>
          <p:cNvPr id="4" name="Google Shape;81;p14">
            <a:extLst>
              <a:ext uri="{FF2B5EF4-FFF2-40B4-BE49-F238E27FC236}">
                <a16:creationId xmlns:a16="http://schemas.microsoft.com/office/drawing/2014/main" id="{107927C8-29AC-0B1C-97A1-5478DF0BA5F0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091" y="453324"/>
            <a:ext cx="2198255" cy="7095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97C3ED2-5835-AE27-8F7F-82C91A738B16}"/>
              </a:ext>
            </a:extLst>
          </p:cNvPr>
          <p:cNvSpPr/>
          <p:nvPr/>
        </p:nvSpPr>
        <p:spPr>
          <a:xfrm>
            <a:off x="1438894" y="1766888"/>
            <a:ext cx="4416784" cy="3807435"/>
          </a:xfrm>
          <a:prstGeom prst="roundRect">
            <a:avLst/>
          </a:prstGeom>
          <a:solidFill>
            <a:srgbClr val="D2EDED"/>
          </a:solidFill>
          <a:ln w="44450">
            <a:solidFill>
              <a:srgbClr val="25A7A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25A7A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MVHR – Picture of Andy</a:t>
            </a:r>
            <a:br>
              <a:rPr lang="en-US" sz="2000" dirty="0">
                <a:solidFill>
                  <a:srgbClr val="25A7A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dirty="0">
                <a:solidFill>
                  <a:srgbClr val="25A7A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Diagram of pipes - Andy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9A7ED97-0657-ECF6-FC51-D96296D85D60}"/>
              </a:ext>
            </a:extLst>
          </p:cNvPr>
          <p:cNvSpPr/>
          <p:nvPr/>
        </p:nvSpPr>
        <p:spPr>
          <a:xfrm>
            <a:off x="6547645" y="1766887"/>
            <a:ext cx="4416784" cy="3807435"/>
          </a:xfrm>
          <a:prstGeom prst="roundRect">
            <a:avLst/>
          </a:prstGeom>
          <a:solidFill>
            <a:srgbClr val="D2EDED"/>
          </a:solidFill>
          <a:ln w="44450">
            <a:solidFill>
              <a:srgbClr val="25A7A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rgbClr val="25A7A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Aereco</a:t>
            </a:r>
            <a:r>
              <a:rPr lang="en-US" sz="2000" dirty="0">
                <a:solidFill>
                  <a:srgbClr val="25A7A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3 photos, fan in roof, window vent, bath vent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484F8BC-4EB1-AE24-7C42-DFB8459B31BF}"/>
              </a:ext>
            </a:extLst>
          </p:cNvPr>
          <p:cNvSpPr txBox="1"/>
          <p:nvPr/>
        </p:nvSpPr>
        <p:spPr>
          <a:xfrm>
            <a:off x="2215180" y="5943011"/>
            <a:ext cx="85115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21A5A5"/>
                </a:solidFill>
              </a:rPr>
              <a:t>Most retrofit horror stories are caused by lack of a ventilation plan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D4D05B6-7207-98C3-3A07-99B971F0A13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76425" y="1954267"/>
            <a:ext cx="2943225" cy="1874783"/>
          </a:xfrm>
          <a:prstGeom prst="rect">
            <a:avLst/>
          </a:prstGeom>
        </p:spPr>
      </p:pic>
      <p:pic>
        <p:nvPicPr>
          <p:cNvPr id="10" name="Picture 9" descr="A white and silver heater in a attic&#10;&#10;AI-generated content may be incorrect.">
            <a:extLst>
              <a:ext uri="{FF2B5EF4-FFF2-40B4-BE49-F238E27FC236}">
                <a16:creationId xmlns:a16="http://schemas.microsoft.com/office/drawing/2014/main" id="{08541BBE-A164-B24D-01D3-2C21FE88A1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2273" y="3572030"/>
            <a:ext cx="4010025" cy="1766917"/>
          </a:xfrm>
          <a:prstGeom prst="rect">
            <a:avLst/>
          </a:prstGeom>
        </p:spPr>
      </p:pic>
      <p:pic>
        <p:nvPicPr>
          <p:cNvPr id="12" name="Picture 11" descr="A grey metal pipes in a basement&#10;&#10;AI-generated content may be incorrect.">
            <a:extLst>
              <a:ext uri="{FF2B5EF4-FFF2-40B4-BE49-F238E27FC236}">
                <a16:creationId xmlns:a16="http://schemas.microsoft.com/office/drawing/2014/main" id="{AEA70F7D-572C-DE0E-16B8-0ED64F3B73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2994" y="2122791"/>
            <a:ext cx="2321719" cy="3095625"/>
          </a:xfrm>
          <a:prstGeom prst="rect">
            <a:avLst/>
          </a:prstGeom>
        </p:spPr>
      </p:pic>
      <p:pic>
        <p:nvPicPr>
          <p:cNvPr id="14" name="Picture 13" descr="A air conditioner on a window&#10;&#10;AI-generated content may be incorrect.">
            <a:extLst>
              <a:ext uri="{FF2B5EF4-FFF2-40B4-BE49-F238E27FC236}">
                <a16:creationId xmlns:a16="http://schemas.microsoft.com/office/drawing/2014/main" id="{8843E908-65AA-745F-4B2B-1783B3AAFA3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322247" y="3720586"/>
            <a:ext cx="2536466" cy="1478982"/>
          </a:xfrm>
          <a:prstGeom prst="rect">
            <a:avLst/>
          </a:prstGeom>
        </p:spPr>
      </p:pic>
      <p:pic>
        <p:nvPicPr>
          <p:cNvPr id="16" name="Picture 15" descr="A white vent on a wall&#10;&#10;AI-generated content may be incorrect.">
            <a:extLst>
              <a:ext uri="{FF2B5EF4-FFF2-40B4-BE49-F238E27FC236}">
                <a16:creationId xmlns:a16="http://schemas.microsoft.com/office/drawing/2014/main" id="{3101D3C9-BD0A-BB75-90E0-57DFD46581F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8887988" y="1827466"/>
            <a:ext cx="1628808" cy="204867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898F9067-D62C-BAD5-6E58-797FFFF0659B}"/>
              </a:ext>
            </a:extLst>
          </p:cNvPr>
          <p:cNvSpPr txBox="1"/>
          <p:nvPr/>
        </p:nvSpPr>
        <p:spPr>
          <a:xfrm>
            <a:off x="6652994" y="2126051"/>
            <a:ext cx="67839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28A8A8"/>
                </a:solidFill>
              </a:rPr>
              <a:t>MEV </a:t>
            </a:r>
            <a:endParaRPr lang="en-GB" dirty="0">
              <a:solidFill>
                <a:srgbClr val="28A8A8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062C569-8EB5-9D27-9CBA-148AFCC705B2}"/>
              </a:ext>
            </a:extLst>
          </p:cNvPr>
          <p:cNvSpPr txBox="1"/>
          <p:nvPr/>
        </p:nvSpPr>
        <p:spPr>
          <a:xfrm>
            <a:off x="4820617" y="2198560"/>
            <a:ext cx="83548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28A8A8"/>
                </a:solidFill>
              </a:rPr>
              <a:t>MVHR </a:t>
            </a:r>
            <a:endParaRPr lang="en-GB" dirty="0">
              <a:solidFill>
                <a:srgbClr val="28A8A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0511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EFD8F40D6453B4CB2E41A9BD04148F9" ma:contentTypeVersion="12" ma:contentTypeDescription="Create a new document." ma:contentTypeScope="" ma:versionID="fad5ff94106941cf067ed05f2b601c48">
  <xsd:schema xmlns:xsd="http://www.w3.org/2001/XMLSchema" xmlns:xs="http://www.w3.org/2001/XMLSchema" xmlns:p="http://schemas.microsoft.com/office/2006/metadata/properties" xmlns:ns2="78101b84-643c-49f3-b195-2c2ed2e09ae4" xmlns:ns3="90d4d181-cb0e-4516-afcb-d0e1d6ba8e68" targetNamespace="http://schemas.microsoft.com/office/2006/metadata/properties" ma:root="true" ma:fieldsID="90141e38a69da35cc8b63a458101fb70" ns2:_="" ns3:_="">
    <xsd:import namespace="78101b84-643c-49f3-b195-2c2ed2e09ae4"/>
    <xsd:import namespace="90d4d181-cb0e-4516-afcb-d0e1d6ba8e6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101b84-643c-49f3-b195-2c2ed2e09ae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c88657f7-b692-4825-9684-92758a55610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d4d181-cb0e-4516-afcb-d0e1d6ba8e68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b0a7ca45-1b81-4dcc-b068-7b87da733adf}" ma:internalName="TaxCatchAll" ma:showField="CatchAllData" ma:web="90d4d181-cb0e-4516-afcb-d0e1d6ba8e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0d4d181-cb0e-4516-afcb-d0e1d6ba8e68" xsi:nil="true"/>
    <lcf76f155ced4ddcb4097134ff3c332f xmlns="78101b84-643c-49f3-b195-2c2ed2e09ae4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284C746-5DF9-4EBE-9AA3-FAA383E4F698}"/>
</file>

<file path=customXml/itemProps2.xml><?xml version="1.0" encoding="utf-8"?>
<ds:datastoreItem xmlns:ds="http://schemas.openxmlformats.org/officeDocument/2006/customXml" ds:itemID="{F3912D6E-1DE1-498C-BD31-DDE2E81639B8}"/>
</file>

<file path=customXml/itemProps3.xml><?xml version="1.0" encoding="utf-8"?>
<ds:datastoreItem xmlns:ds="http://schemas.openxmlformats.org/officeDocument/2006/customXml" ds:itemID="{6B4CE831-A7F8-4CE8-A002-E57596CB9E28}"/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948</Words>
  <Application>Microsoft Office PowerPoint</Application>
  <PresentationFormat>Widescreen</PresentationFormat>
  <Paragraphs>262</Paragraphs>
  <Slides>23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Aptos</vt:lpstr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Climate Charabanc to Cork</dc:title>
  <dc:creator>Matthew Tulley</dc:creator>
  <cp:lastModifiedBy>Fran Sutton</cp:lastModifiedBy>
  <cp:revision>123</cp:revision>
  <cp:lastPrinted>2023-03-17T20:46:48Z</cp:lastPrinted>
  <dcterms:created xsi:type="dcterms:W3CDTF">2022-03-08T18:27:22Z</dcterms:created>
  <dcterms:modified xsi:type="dcterms:W3CDTF">2025-10-29T13:30:16Z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0x0101000EFD8F40D6453B4CB2E41A9BD04148F9</vt:lpwstr>
  </property>
</Properties>
</file>