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2995c68b6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2995c68b6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75c7fdb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75c7fdb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399df896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399df89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275c7fdb3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275c7fdb3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790a9fd7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2790a9fd7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75c7fdb3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275c7fdb3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2790a9fd7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2790a9fd7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29f68c7c0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29f68c7c0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ambridgecarbonfootprint.org/" TargetMode="External"/><Relationship Id="rId4" Type="http://schemas.openxmlformats.org/officeDocument/2006/relationships/hyperlink" Target="https://cambridgecarbonfootprint.org/thermal-imaging/" TargetMode="External"/><Relationship Id="rId5" Type="http://schemas.openxmlformats.org/officeDocument/2006/relationships/image" Target="../media/image13.jp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ambridgecarbonfootprint.org/wp-content/uploads/2025/05/HDC-TI-Report-Case-Study.pdf" TargetMode="External"/><Relationship Id="rId4" Type="http://schemas.openxmlformats.org/officeDocument/2006/relationships/image" Target="../media/image6.png"/><Relationship Id="rId9" Type="http://schemas.openxmlformats.org/officeDocument/2006/relationships/image" Target="../media/image18.jpg"/><Relationship Id="rId5" Type="http://schemas.openxmlformats.org/officeDocument/2006/relationships/image" Target="../media/image14.png"/><Relationship Id="rId6" Type="http://schemas.openxmlformats.org/officeDocument/2006/relationships/image" Target="../media/image1.jpg"/><Relationship Id="rId7" Type="http://schemas.openxmlformats.org/officeDocument/2006/relationships/image" Target="../media/image5.jp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2.jpg"/><Relationship Id="rId6"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000675"/>
            <a:ext cx="9144000" cy="3142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type="title"/>
          </p:nvPr>
        </p:nvSpPr>
        <p:spPr>
          <a:xfrm>
            <a:off x="1556650" y="245725"/>
            <a:ext cx="5894100" cy="7125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lang="en-GB">
                <a:solidFill>
                  <a:schemeClr val="dk2"/>
                </a:solidFill>
              </a:rPr>
              <a:t>2024/25 Thermal Imaging Report</a:t>
            </a:r>
            <a:endParaRPr b="1">
              <a:solidFill>
                <a:schemeClr val="dk2"/>
              </a:solidFill>
            </a:endParaRPr>
          </a:p>
        </p:txBody>
      </p:sp>
      <p:pic>
        <p:nvPicPr>
          <p:cNvPr id="56" name="Google Shape;56;p13" title="CCF logo highres.PNG"/>
          <p:cNvPicPr preferRelativeResize="0"/>
          <p:nvPr/>
        </p:nvPicPr>
        <p:blipFill>
          <a:blip r:embed="rId3">
            <a:alphaModFix/>
          </a:blip>
          <a:stretch>
            <a:fillRect/>
          </a:stretch>
        </p:blipFill>
        <p:spPr>
          <a:xfrm>
            <a:off x="99625" y="118875"/>
            <a:ext cx="914250" cy="755000"/>
          </a:xfrm>
          <a:prstGeom prst="rect">
            <a:avLst/>
          </a:prstGeom>
          <a:noFill/>
          <a:ln>
            <a:noFill/>
          </a:ln>
        </p:spPr>
      </p:pic>
      <p:pic>
        <p:nvPicPr>
          <p:cNvPr id="57" name="Google Shape;57;p13" title="FLIR1464.jpg"/>
          <p:cNvPicPr preferRelativeResize="0"/>
          <p:nvPr/>
        </p:nvPicPr>
        <p:blipFill>
          <a:blip r:embed="rId4">
            <a:alphaModFix/>
          </a:blip>
          <a:stretch>
            <a:fillRect/>
          </a:stretch>
        </p:blipFill>
        <p:spPr>
          <a:xfrm>
            <a:off x="2009900" y="1159075"/>
            <a:ext cx="4987600" cy="3740700"/>
          </a:xfrm>
          <a:prstGeom prst="rect">
            <a:avLst/>
          </a:prstGeom>
          <a:noFill/>
          <a:ln>
            <a:noFill/>
          </a:ln>
        </p:spPr>
      </p:pic>
      <p:pic>
        <p:nvPicPr>
          <p:cNvPr id="58" name="Google Shape;58;p13" title="THERMAL.png"/>
          <p:cNvPicPr preferRelativeResize="0"/>
          <p:nvPr/>
        </p:nvPicPr>
        <p:blipFill rotWithShape="1">
          <a:blip r:embed="rId5">
            <a:alphaModFix/>
          </a:blip>
          <a:srcRect b="17333" l="0" r="0" t="24982"/>
          <a:stretch/>
        </p:blipFill>
        <p:spPr>
          <a:xfrm>
            <a:off x="7503025" y="163100"/>
            <a:ext cx="1521600" cy="877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311700" y="1206150"/>
            <a:ext cx="4116600" cy="3563700"/>
          </a:xfrm>
          <a:prstGeom prst="rect">
            <a:avLst/>
          </a:prstGeom>
        </p:spPr>
        <p:txBody>
          <a:bodyPr anchorCtr="0" anchor="t" bIns="91425" lIns="91425" spcFirstLastPara="1" rIns="91425" wrap="square" tIns="91425">
            <a:normAutofit fontScale="25000" lnSpcReduction="20000"/>
          </a:bodyPr>
          <a:lstStyle/>
          <a:p>
            <a:pPr indent="0" lvl="0" marL="0" rtl="0" algn="just">
              <a:lnSpc>
                <a:spcPct val="115000"/>
              </a:lnSpc>
              <a:spcBef>
                <a:spcPts val="0"/>
              </a:spcBef>
              <a:spcAft>
                <a:spcPts val="0"/>
              </a:spcAft>
              <a:buClr>
                <a:schemeClr val="dk1"/>
              </a:buClr>
              <a:buSzPts val="275"/>
              <a:buFont typeface="Arial"/>
              <a:buNone/>
            </a:pPr>
            <a:r>
              <a:rPr lang="en-GB" sz="4400" u="sng">
                <a:solidFill>
                  <a:srgbClr val="0000FF"/>
                </a:solidFill>
                <a:hlinkClick r:id="rId3">
                  <a:extLst>
                    <a:ext uri="{A12FA001-AC4F-418D-AE19-62706E023703}">
                      <ahyp:hlinkClr val="tx"/>
                    </a:ext>
                  </a:extLst>
                </a:hlinkClick>
              </a:rPr>
              <a:t>Cambridge Carbon Footprint</a:t>
            </a:r>
            <a:r>
              <a:rPr lang="en-GB" sz="4400">
                <a:solidFill>
                  <a:schemeClr val="dk1"/>
                </a:solidFill>
              </a:rPr>
              <a:t> </a:t>
            </a:r>
            <a:r>
              <a:rPr lang="en-GB" sz="4400"/>
              <a:t>has been offering free training to use</a:t>
            </a:r>
            <a:r>
              <a:rPr lang="en-GB" sz="4400">
                <a:solidFill>
                  <a:schemeClr val="dk1"/>
                </a:solidFill>
              </a:rPr>
              <a:t> </a:t>
            </a:r>
            <a:r>
              <a:rPr lang="en-GB" sz="4400" u="sng">
                <a:solidFill>
                  <a:srgbClr val="0000FF"/>
                </a:solidFill>
                <a:hlinkClick r:id="rId4">
                  <a:extLst>
                    <a:ext uri="{A12FA001-AC4F-418D-AE19-62706E023703}">
                      <ahyp:hlinkClr val="tx"/>
                    </a:ext>
                  </a:extLst>
                </a:hlinkClick>
              </a:rPr>
              <a:t>Thermal Imaging</a:t>
            </a:r>
            <a:r>
              <a:rPr lang="en-GB" sz="5200">
                <a:solidFill>
                  <a:schemeClr val="dk1"/>
                </a:solidFill>
              </a:rPr>
              <a:t> </a:t>
            </a:r>
            <a:r>
              <a:rPr lang="en-GB" sz="4400"/>
              <a:t>(TI), and free camera loans during cold months, since 2010.</a:t>
            </a:r>
            <a:endParaRPr sz="4400"/>
          </a:p>
          <a:p>
            <a:pPr indent="0" lvl="0" marL="0" rtl="0" algn="just">
              <a:lnSpc>
                <a:spcPct val="115000"/>
              </a:lnSpc>
              <a:spcBef>
                <a:spcPts val="1200"/>
              </a:spcBef>
              <a:spcAft>
                <a:spcPts val="0"/>
              </a:spcAft>
              <a:buClr>
                <a:schemeClr val="dk1"/>
              </a:buClr>
              <a:buSzPts val="275"/>
              <a:buFont typeface="Arial"/>
              <a:buNone/>
            </a:pPr>
            <a:r>
              <a:rPr lang="en-GB" sz="4400"/>
              <a:t>Borrowers use these cameras to reveal where their homes and other buildings are wasting heat due to poor insulation, draughts, heating problems, and damp. It’s more relevant with the cost of heating our UK homes  continuing to be a challenge for many, while accounting for 17% of our national carbon emissions. This service is a wonderful way to engage and enable people, including tenants, to improve their home’s comfort, while cutting their emissions and bills. </a:t>
            </a:r>
            <a:endParaRPr sz="4400"/>
          </a:p>
          <a:p>
            <a:pPr indent="0" lvl="0" marL="0" rtl="0" algn="just">
              <a:lnSpc>
                <a:spcPct val="115000"/>
              </a:lnSpc>
              <a:spcBef>
                <a:spcPts val="600"/>
              </a:spcBef>
              <a:spcAft>
                <a:spcPts val="0"/>
              </a:spcAft>
              <a:buClr>
                <a:schemeClr val="dk1"/>
              </a:buClr>
              <a:buSzPts val="275"/>
              <a:buFont typeface="Arial"/>
              <a:buNone/>
            </a:pPr>
            <a:r>
              <a:t/>
            </a:r>
            <a:endParaRPr sz="4400"/>
          </a:p>
          <a:p>
            <a:pPr indent="0" lvl="0" marL="0" rtl="0" algn="just">
              <a:lnSpc>
                <a:spcPct val="115000"/>
              </a:lnSpc>
              <a:spcBef>
                <a:spcPts val="600"/>
              </a:spcBef>
              <a:spcAft>
                <a:spcPts val="0"/>
              </a:spcAft>
              <a:buClr>
                <a:schemeClr val="dk1"/>
              </a:buClr>
              <a:buSzPts val="275"/>
              <a:buFont typeface="Arial"/>
              <a:buNone/>
            </a:pPr>
            <a:r>
              <a:rPr lang="en-GB" sz="4400"/>
              <a:t>Our 2024/25 season from November to early April has been another successful year for enabling residents across more areas of our region than ever before with the inclusion of Huntingdonshire District Council in our scheme.</a:t>
            </a:r>
            <a:endParaRPr sz="4400"/>
          </a:p>
          <a:p>
            <a:pPr indent="0" lvl="0" marL="0" rtl="0" algn="just">
              <a:lnSpc>
                <a:spcPct val="115000"/>
              </a:lnSpc>
              <a:spcBef>
                <a:spcPts val="600"/>
              </a:spcBef>
              <a:spcAft>
                <a:spcPts val="0"/>
              </a:spcAft>
              <a:buClr>
                <a:schemeClr val="dk1"/>
              </a:buClr>
              <a:buSzPts val="275"/>
              <a:buFont typeface="Arial"/>
              <a:buNone/>
            </a:pPr>
            <a:r>
              <a:t/>
            </a:r>
            <a:endParaRPr sz="4452"/>
          </a:p>
          <a:p>
            <a:pPr indent="0" lvl="0" marL="447675" rtl="0" algn="just">
              <a:lnSpc>
                <a:spcPct val="150000"/>
              </a:lnSpc>
              <a:spcBef>
                <a:spcPts val="600"/>
              </a:spcBef>
              <a:spcAft>
                <a:spcPts val="0"/>
              </a:spcAft>
              <a:buNone/>
            </a:pPr>
            <a:r>
              <a:t/>
            </a:r>
            <a:endParaRPr sz="1100"/>
          </a:p>
          <a:p>
            <a:pPr indent="0" lvl="0" marL="447675" rtl="0" algn="just">
              <a:lnSpc>
                <a:spcPct val="150000"/>
              </a:lnSpc>
              <a:spcBef>
                <a:spcPts val="0"/>
              </a:spcBef>
              <a:spcAft>
                <a:spcPts val="0"/>
              </a:spcAft>
              <a:buNone/>
            </a:pPr>
            <a:r>
              <a:t/>
            </a:r>
            <a:endParaRPr sz="1100">
              <a:solidFill>
                <a:schemeClr val="dk1"/>
              </a:solidFill>
            </a:endParaRPr>
          </a:p>
        </p:txBody>
      </p:sp>
      <p:sp>
        <p:nvSpPr>
          <p:cNvPr id="64" name="Google Shape;64;p14"/>
          <p:cNvSpPr/>
          <p:nvPr/>
        </p:nvSpPr>
        <p:spPr>
          <a:xfrm>
            <a:off x="344925" y="277125"/>
            <a:ext cx="5450100" cy="7008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ph type="title"/>
          </p:nvPr>
        </p:nvSpPr>
        <p:spPr>
          <a:xfrm>
            <a:off x="503375" y="341175"/>
            <a:ext cx="47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Introduction</a:t>
            </a:r>
            <a:endParaRPr sz="3020">
              <a:solidFill>
                <a:schemeClr val="lt1"/>
              </a:solidFill>
            </a:endParaRPr>
          </a:p>
        </p:txBody>
      </p:sp>
      <p:sp>
        <p:nvSpPr>
          <p:cNvPr id="66" name="Google Shape;66;p14"/>
          <p:cNvSpPr txBox="1"/>
          <p:nvPr/>
        </p:nvSpPr>
        <p:spPr>
          <a:xfrm>
            <a:off x="4786350" y="1163800"/>
            <a:ext cx="4238400" cy="1539300"/>
          </a:xfrm>
          <a:prstGeom prst="rect">
            <a:avLst/>
          </a:prstGeom>
          <a:noFill/>
          <a:ln>
            <a:noFill/>
          </a:ln>
        </p:spPr>
        <p:txBody>
          <a:bodyPr anchorCtr="0" anchor="t" bIns="91425" lIns="91425" spcFirstLastPara="1" rIns="91425" wrap="square" tIns="91425">
            <a:noAutofit/>
          </a:bodyPr>
          <a:lstStyle/>
          <a:p>
            <a:pPr indent="0" lvl="0" marL="0" marR="1133475" rtl="0" algn="l">
              <a:spcBef>
                <a:spcPts val="0"/>
              </a:spcBef>
              <a:spcAft>
                <a:spcPts val="0"/>
              </a:spcAft>
              <a:buNone/>
            </a:pPr>
            <a:r>
              <a:rPr b="1" lang="en-GB" sz="1100">
                <a:solidFill>
                  <a:schemeClr val="dk2"/>
                </a:solidFill>
              </a:rPr>
              <a:t>This season</a:t>
            </a:r>
            <a:r>
              <a:rPr b="1" lang="en-GB" sz="1100">
                <a:solidFill>
                  <a:schemeClr val="dk2"/>
                </a:solidFill>
              </a:rPr>
              <a:t> we:</a:t>
            </a:r>
            <a:endParaRPr b="1" sz="1100">
              <a:solidFill>
                <a:schemeClr val="dk2"/>
              </a:solidFill>
            </a:endParaRPr>
          </a:p>
          <a:p>
            <a:pPr indent="-279400" lvl="0" marL="447675" rtl="0" algn="l">
              <a:lnSpc>
                <a:spcPct val="100000"/>
              </a:lnSpc>
              <a:spcBef>
                <a:spcPts val="0"/>
              </a:spcBef>
              <a:spcAft>
                <a:spcPts val="0"/>
              </a:spcAft>
              <a:buClr>
                <a:schemeClr val="dk2"/>
              </a:buClr>
              <a:buSzPts val="800"/>
              <a:buFont typeface="Arial"/>
              <a:buChar char="●"/>
            </a:pPr>
            <a:r>
              <a:rPr lang="en-GB" sz="1100">
                <a:solidFill>
                  <a:schemeClr val="dk2"/>
                </a:solidFill>
              </a:rPr>
              <a:t>Trained 452 people over four 90 minute online training sessions</a:t>
            </a:r>
            <a:endParaRPr sz="1100">
              <a:solidFill>
                <a:schemeClr val="dk2"/>
              </a:solidFill>
            </a:endParaRPr>
          </a:p>
          <a:p>
            <a:pPr indent="-298450" lvl="0" marL="447675" rtl="0" algn="l">
              <a:lnSpc>
                <a:spcPct val="100000"/>
              </a:lnSpc>
              <a:spcBef>
                <a:spcPts val="0"/>
              </a:spcBef>
              <a:spcAft>
                <a:spcPts val="0"/>
              </a:spcAft>
              <a:buClr>
                <a:schemeClr val="dk2"/>
              </a:buClr>
              <a:buSzPts val="1100"/>
              <a:buFont typeface="Noto Sans Symbols"/>
              <a:buChar char="●"/>
            </a:pPr>
            <a:r>
              <a:rPr lang="en-GB" sz="1100">
                <a:solidFill>
                  <a:schemeClr val="dk2"/>
                </a:solidFill>
              </a:rPr>
              <a:t>Made 325 camera loans</a:t>
            </a:r>
            <a:endParaRPr sz="1100">
              <a:solidFill>
                <a:schemeClr val="dk2"/>
              </a:solidFill>
            </a:endParaRPr>
          </a:p>
          <a:p>
            <a:pPr indent="-298450" lvl="0" marL="447675" rtl="0" algn="l">
              <a:lnSpc>
                <a:spcPct val="100000"/>
              </a:lnSpc>
              <a:spcBef>
                <a:spcPts val="0"/>
              </a:spcBef>
              <a:spcAft>
                <a:spcPts val="0"/>
              </a:spcAft>
              <a:buClr>
                <a:schemeClr val="dk2"/>
              </a:buClr>
              <a:buSzPts val="1100"/>
              <a:buFont typeface="Noto Sans Symbols"/>
              <a:buChar char="●"/>
            </a:pPr>
            <a:r>
              <a:rPr lang="en-GB" sz="1100">
                <a:solidFill>
                  <a:schemeClr val="dk2"/>
                </a:solidFill>
              </a:rPr>
              <a:t>Supported 4 community groups to undertake multiple surveys</a:t>
            </a:r>
            <a:endParaRPr sz="1100">
              <a:solidFill>
                <a:schemeClr val="dk2"/>
              </a:solidFill>
            </a:endParaRPr>
          </a:p>
          <a:p>
            <a:pPr indent="-298450" lvl="0" marL="447675" rtl="0" algn="l">
              <a:lnSpc>
                <a:spcPct val="100000"/>
              </a:lnSpc>
              <a:spcBef>
                <a:spcPts val="0"/>
              </a:spcBef>
              <a:spcAft>
                <a:spcPts val="0"/>
              </a:spcAft>
              <a:buClr>
                <a:schemeClr val="dk2"/>
              </a:buClr>
              <a:buSzPts val="1100"/>
              <a:buFont typeface="Noto Sans Symbols"/>
              <a:buChar char="●"/>
            </a:pPr>
            <a:r>
              <a:rPr lang="en-GB" sz="1100">
                <a:solidFill>
                  <a:schemeClr val="dk2"/>
                </a:solidFill>
              </a:rPr>
              <a:t>Recruited new hosts to make available 18 thermal imaging cameras for loan</a:t>
            </a:r>
            <a:endParaRPr sz="1100">
              <a:solidFill>
                <a:schemeClr val="dk2"/>
              </a:solidFill>
            </a:endParaRPr>
          </a:p>
        </p:txBody>
      </p:sp>
      <p:pic>
        <p:nvPicPr>
          <p:cNvPr id="67" name="Google Shape;67;p14" title="Pocket 2 Camera and House  .jpg"/>
          <p:cNvPicPr preferRelativeResize="0"/>
          <p:nvPr/>
        </p:nvPicPr>
        <p:blipFill rotWithShape="1">
          <a:blip r:embed="rId5">
            <a:alphaModFix/>
          </a:blip>
          <a:srcRect b="0" l="26546" r="0" t="0"/>
          <a:stretch/>
        </p:blipFill>
        <p:spPr>
          <a:xfrm>
            <a:off x="5083275" y="2703100"/>
            <a:ext cx="3608719" cy="2209426"/>
          </a:xfrm>
          <a:prstGeom prst="rect">
            <a:avLst/>
          </a:prstGeom>
          <a:noFill/>
          <a:ln>
            <a:noFill/>
          </a:ln>
        </p:spPr>
      </p:pic>
      <p:pic>
        <p:nvPicPr>
          <p:cNvPr id="68" name="Google Shape;68;p14" title="THERMAL.png"/>
          <p:cNvPicPr preferRelativeResize="0"/>
          <p:nvPr/>
        </p:nvPicPr>
        <p:blipFill rotWithShape="1">
          <a:blip r:embed="rId6">
            <a:alphaModFix/>
          </a:blip>
          <a:srcRect b="17333" l="0" r="0" t="24982"/>
          <a:stretch/>
        </p:blipFill>
        <p:spPr>
          <a:xfrm>
            <a:off x="7503025" y="163100"/>
            <a:ext cx="1521600" cy="87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291275" y="306625"/>
            <a:ext cx="7941300" cy="8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4" name="Google Shape;74;p15"/>
          <p:cNvSpPr/>
          <p:nvPr/>
        </p:nvSpPr>
        <p:spPr>
          <a:xfrm>
            <a:off x="344925" y="277125"/>
            <a:ext cx="5450100" cy="7008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txBox="1"/>
          <p:nvPr>
            <p:ph idx="4294967295" type="title"/>
          </p:nvPr>
        </p:nvSpPr>
        <p:spPr>
          <a:xfrm>
            <a:off x="503375" y="341175"/>
            <a:ext cx="47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Scope and Aims</a:t>
            </a:r>
            <a:endParaRPr sz="3020">
              <a:solidFill>
                <a:schemeClr val="lt1"/>
              </a:solidFill>
            </a:endParaRPr>
          </a:p>
        </p:txBody>
      </p:sp>
      <p:sp>
        <p:nvSpPr>
          <p:cNvPr id="76" name="Google Shape;76;p15"/>
          <p:cNvSpPr txBox="1"/>
          <p:nvPr/>
        </p:nvSpPr>
        <p:spPr>
          <a:xfrm>
            <a:off x="344925" y="1306950"/>
            <a:ext cx="5995800" cy="3635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100">
                <a:solidFill>
                  <a:schemeClr val="dk2"/>
                </a:solidFill>
              </a:rPr>
              <a:t>Our aims have always been to engage with residents across the region on home energy improvements and lower carbon homes. We provide training and tools for people to understand where their homes are losing heat, and advice and signposting to help them fix this. In 2024, we submitted applications for funding to deliver on our goal of increasing our impact through greater collaboration and increasing capacity.</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b="1" lang="en-GB" sz="1100">
                <a:solidFill>
                  <a:schemeClr val="dk2"/>
                </a:solidFill>
              </a:rPr>
              <a:t>Specifically,</a:t>
            </a:r>
            <a:r>
              <a:rPr b="1" lang="en-GB" sz="1100">
                <a:solidFill>
                  <a:schemeClr val="dk2"/>
                </a:solidFill>
              </a:rPr>
              <a:t> we aimed to:</a:t>
            </a:r>
            <a:endParaRPr b="1" sz="1100">
              <a:solidFill>
                <a:schemeClr val="dk2"/>
              </a:solidFill>
            </a:endParaRPr>
          </a:p>
          <a:p>
            <a:pPr indent="0" lvl="0" marL="457200" rtl="0" algn="l">
              <a:spcBef>
                <a:spcPts val="0"/>
              </a:spcBef>
              <a:spcAft>
                <a:spcPts val="0"/>
              </a:spcAft>
              <a:buNone/>
            </a:pPr>
            <a:r>
              <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Run four online training sessions</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Train up to 600 people to use thermal imaging cameras</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Support community groups to undertake multiple surveys</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Enable up to 625 thermal imaging surveys to be completed</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Have available 14 + thermal imaging cameras for loan across Cambridge City, South Cambs and Huntingdonshire</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Promote thermal imaging through outreach at community events and engagement opportunities</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t/>
            </a:r>
            <a:endParaRPr sz="1100">
              <a:solidFill>
                <a:schemeClr val="dk2"/>
              </a:solidFill>
            </a:endParaRPr>
          </a:p>
        </p:txBody>
      </p:sp>
      <p:pic>
        <p:nvPicPr>
          <p:cNvPr id="77" name="Google Shape;77;p15" title="Flir C5 Handover crop.jpg"/>
          <p:cNvPicPr preferRelativeResize="0"/>
          <p:nvPr/>
        </p:nvPicPr>
        <p:blipFill>
          <a:blip r:embed="rId3">
            <a:alphaModFix/>
          </a:blip>
          <a:stretch>
            <a:fillRect/>
          </a:stretch>
        </p:blipFill>
        <p:spPr>
          <a:xfrm>
            <a:off x="6476950" y="1809449"/>
            <a:ext cx="2328399" cy="3133201"/>
          </a:xfrm>
          <a:prstGeom prst="rect">
            <a:avLst/>
          </a:prstGeom>
          <a:noFill/>
          <a:ln>
            <a:noFill/>
          </a:ln>
        </p:spPr>
      </p:pic>
      <p:pic>
        <p:nvPicPr>
          <p:cNvPr id="78" name="Google Shape;78;p15" title="THERMAL.png"/>
          <p:cNvPicPr preferRelativeResize="0"/>
          <p:nvPr/>
        </p:nvPicPr>
        <p:blipFill rotWithShape="1">
          <a:blip r:embed="rId4">
            <a:alphaModFix/>
          </a:blip>
          <a:srcRect b="17333" l="0" r="0" t="24982"/>
          <a:stretch/>
        </p:blipFill>
        <p:spPr>
          <a:xfrm>
            <a:off x="7503025" y="163100"/>
            <a:ext cx="1521600" cy="877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p:nvPr/>
        </p:nvSpPr>
        <p:spPr>
          <a:xfrm>
            <a:off x="344925" y="277125"/>
            <a:ext cx="5450100" cy="7008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6"/>
          <p:cNvSpPr txBox="1"/>
          <p:nvPr>
            <p:ph idx="4294967295" type="title"/>
          </p:nvPr>
        </p:nvSpPr>
        <p:spPr>
          <a:xfrm>
            <a:off x="503375" y="341175"/>
            <a:ext cx="47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Key </a:t>
            </a:r>
            <a:r>
              <a:rPr lang="en-GB" sz="3020">
                <a:solidFill>
                  <a:schemeClr val="lt1"/>
                </a:solidFill>
              </a:rPr>
              <a:t>Achievements</a:t>
            </a:r>
            <a:endParaRPr sz="3020">
              <a:solidFill>
                <a:schemeClr val="lt1"/>
              </a:solidFill>
            </a:endParaRPr>
          </a:p>
        </p:txBody>
      </p:sp>
      <p:sp>
        <p:nvSpPr>
          <p:cNvPr id="85" name="Google Shape;85;p16"/>
          <p:cNvSpPr txBox="1"/>
          <p:nvPr/>
        </p:nvSpPr>
        <p:spPr>
          <a:xfrm>
            <a:off x="344925" y="1075925"/>
            <a:ext cx="8554500" cy="1293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100">
                <a:solidFill>
                  <a:schemeClr val="dk2"/>
                </a:solidFill>
              </a:rPr>
              <a:t>With the introduction of Huntingdonshire District Council as sponsors of our program this season we have been able to extend our reach wider than ever before and were pleased to be able to offer 18 thermal imaging cameras for loan across Cambridge City, South Cambs and Huntingdonshire. </a:t>
            </a:r>
            <a:endParaRPr sz="1100">
              <a:solidFill>
                <a:schemeClr val="dk2"/>
              </a:solidFill>
            </a:endParaRPr>
          </a:p>
          <a:p>
            <a:pPr indent="0" lvl="0" marL="0" rtl="0" algn="just">
              <a:spcBef>
                <a:spcPts val="0"/>
              </a:spcBef>
              <a:spcAft>
                <a:spcPts val="0"/>
              </a:spcAft>
              <a:buNone/>
            </a:pPr>
            <a:r>
              <a:t/>
            </a:r>
            <a:endParaRPr sz="1100">
              <a:solidFill>
                <a:schemeClr val="dk2"/>
              </a:solidFill>
            </a:endParaRPr>
          </a:p>
          <a:p>
            <a:pPr indent="0" lvl="0" marL="0" rtl="0" algn="just">
              <a:spcBef>
                <a:spcPts val="0"/>
              </a:spcBef>
              <a:spcAft>
                <a:spcPts val="0"/>
              </a:spcAft>
              <a:buNone/>
            </a:pPr>
            <a:r>
              <a:rPr lang="en-GB" sz="1100">
                <a:solidFill>
                  <a:schemeClr val="dk2"/>
                </a:solidFill>
              </a:rPr>
              <a:t>It was wonderful to work with new volunteer hosts for our cameras and once again support hundreds of </a:t>
            </a:r>
            <a:r>
              <a:rPr lang="en-GB" sz="1100">
                <a:solidFill>
                  <a:schemeClr val="dk2"/>
                </a:solidFill>
              </a:rPr>
              <a:t>people</a:t>
            </a:r>
            <a:r>
              <a:rPr lang="en-GB" sz="1100">
                <a:solidFill>
                  <a:schemeClr val="dk2"/>
                </a:solidFill>
              </a:rPr>
              <a:t> across the region to take the essential steps in improving their home’s energy efficiency and cutting carbon. </a:t>
            </a:r>
            <a:endParaRPr sz="1100">
              <a:solidFill>
                <a:schemeClr val="dk2"/>
              </a:solidFill>
            </a:endParaRPr>
          </a:p>
          <a:p>
            <a:pPr indent="0" lvl="0" marL="0" rtl="0" algn="just">
              <a:spcBef>
                <a:spcPts val="0"/>
              </a:spcBef>
              <a:spcAft>
                <a:spcPts val="0"/>
              </a:spcAft>
              <a:buNone/>
            </a:pPr>
            <a:r>
              <a:t/>
            </a:r>
            <a:endParaRPr sz="1100">
              <a:solidFill>
                <a:schemeClr val="dk2"/>
              </a:solidFill>
            </a:endParaRPr>
          </a:p>
          <a:p>
            <a:pPr indent="0" lvl="0" marL="0" rtl="0" algn="just">
              <a:spcBef>
                <a:spcPts val="0"/>
              </a:spcBef>
              <a:spcAft>
                <a:spcPts val="0"/>
              </a:spcAft>
              <a:buClr>
                <a:schemeClr val="dk1"/>
              </a:buClr>
              <a:buSzPts val="1100"/>
              <a:buFont typeface="Arial"/>
              <a:buNone/>
            </a:pPr>
            <a:r>
              <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t/>
            </a:r>
            <a:endParaRPr sz="1100">
              <a:solidFill>
                <a:schemeClr val="dk2"/>
              </a:solidFill>
            </a:endParaRPr>
          </a:p>
        </p:txBody>
      </p:sp>
      <p:pic>
        <p:nvPicPr>
          <p:cNvPr id="86" name="Google Shape;86;p16" title="THERMAL.png"/>
          <p:cNvPicPr preferRelativeResize="0"/>
          <p:nvPr/>
        </p:nvPicPr>
        <p:blipFill rotWithShape="1">
          <a:blip r:embed="rId3">
            <a:alphaModFix/>
          </a:blip>
          <a:srcRect b="17333" l="0" r="0" t="24982"/>
          <a:stretch/>
        </p:blipFill>
        <p:spPr>
          <a:xfrm>
            <a:off x="7503025" y="163100"/>
            <a:ext cx="1521600" cy="877750"/>
          </a:xfrm>
          <a:prstGeom prst="rect">
            <a:avLst/>
          </a:prstGeom>
          <a:noFill/>
          <a:ln>
            <a:noFill/>
          </a:ln>
        </p:spPr>
      </p:pic>
      <p:pic>
        <p:nvPicPr>
          <p:cNvPr id="87" name="Google Shape;87;p16" title="IMG_20241106_162357 (1).jpg"/>
          <p:cNvPicPr preferRelativeResize="0"/>
          <p:nvPr/>
        </p:nvPicPr>
        <p:blipFill rotWithShape="1">
          <a:blip r:embed="rId4">
            <a:alphaModFix/>
          </a:blip>
          <a:srcRect b="0" l="13395" r="6585" t="0"/>
          <a:stretch/>
        </p:blipFill>
        <p:spPr>
          <a:xfrm>
            <a:off x="4572000" y="2358085"/>
            <a:ext cx="4013025" cy="2507589"/>
          </a:xfrm>
          <a:prstGeom prst="rect">
            <a:avLst/>
          </a:prstGeom>
          <a:noFill/>
          <a:ln>
            <a:noFill/>
          </a:ln>
        </p:spPr>
      </p:pic>
      <p:sp>
        <p:nvSpPr>
          <p:cNvPr id="88" name="Google Shape;88;p16"/>
          <p:cNvSpPr txBox="1"/>
          <p:nvPr/>
        </p:nvSpPr>
        <p:spPr>
          <a:xfrm>
            <a:off x="446275" y="2431100"/>
            <a:ext cx="3868500" cy="20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100">
                <a:solidFill>
                  <a:schemeClr val="dk2"/>
                </a:solidFill>
              </a:rPr>
              <a:t>This season we:</a:t>
            </a:r>
            <a:endParaRPr b="1" sz="1100">
              <a:solidFill>
                <a:schemeClr val="dk2"/>
              </a:solidFill>
            </a:endParaRPr>
          </a:p>
          <a:p>
            <a:pPr indent="0" lvl="0" marL="457200" rtl="0" algn="l">
              <a:spcBef>
                <a:spcPts val="0"/>
              </a:spcBef>
              <a:spcAft>
                <a:spcPts val="0"/>
              </a:spcAft>
              <a:buClr>
                <a:schemeClr val="dk1"/>
              </a:buClr>
              <a:buSzPts val="1100"/>
              <a:buFont typeface="Arial"/>
              <a:buNone/>
            </a:pPr>
            <a:r>
              <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Ran four 90 minute online training sessions between November ‘24 &amp; Feb ‘25</a:t>
            </a:r>
            <a:endParaRPr b="1" sz="1100">
              <a:solidFill>
                <a:schemeClr val="dk2"/>
              </a:solidFill>
            </a:endParaRPr>
          </a:p>
          <a:p>
            <a:pPr indent="-298450" lvl="0" marL="457200" rtl="0" algn="l">
              <a:spcBef>
                <a:spcPts val="0"/>
              </a:spcBef>
              <a:spcAft>
                <a:spcPts val="0"/>
              </a:spcAft>
              <a:buClr>
                <a:schemeClr val="dk2"/>
              </a:buClr>
              <a:buSzPts val="1100"/>
              <a:buChar char="●"/>
            </a:pPr>
            <a:r>
              <a:rPr b="1" lang="en-GB" sz="1100">
                <a:solidFill>
                  <a:schemeClr val="dk2"/>
                </a:solidFill>
              </a:rPr>
              <a:t>Trained 452 people</a:t>
            </a:r>
            <a:endParaRPr b="1" sz="1100">
              <a:solidFill>
                <a:schemeClr val="dk2"/>
              </a:solidFill>
            </a:endParaRPr>
          </a:p>
          <a:p>
            <a:pPr indent="-298450" lvl="0" marL="457200" rtl="0" algn="l">
              <a:spcBef>
                <a:spcPts val="0"/>
              </a:spcBef>
              <a:spcAft>
                <a:spcPts val="0"/>
              </a:spcAft>
              <a:buClr>
                <a:schemeClr val="dk2"/>
              </a:buClr>
              <a:buSzPts val="1100"/>
              <a:buFont typeface="Noto Sans Symbols"/>
              <a:buChar char="●"/>
            </a:pPr>
            <a:r>
              <a:rPr b="1" lang="en-GB" sz="1100">
                <a:solidFill>
                  <a:schemeClr val="dk2"/>
                </a:solidFill>
              </a:rPr>
              <a:t>Made 325 camera loans</a:t>
            </a:r>
            <a:endParaRPr b="1" sz="1100">
              <a:solidFill>
                <a:schemeClr val="dk2"/>
              </a:solidFill>
            </a:endParaRPr>
          </a:p>
          <a:p>
            <a:pPr indent="-298450" lvl="0" marL="457200" rtl="0" algn="l">
              <a:spcBef>
                <a:spcPts val="0"/>
              </a:spcBef>
              <a:spcAft>
                <a:spcPts val="0"/>
              </a:spcAft>
              <a:buClr>
                <a:schemeClr val="dk2"/>
              </a:buClr>
              <a:buSzPts val="1100"/>
              <a:buFont typeface="Noto Sans Symbols"/>
              <a:buChar char="●"/>
            </a:pPr>
            <a:r>
              <a:rPr b="1" lang="en-GB" sz="1100">
                <a:solidFill>
                  <a:schemeClr val="dk2"/>
                </a:solidFill>
              </a:rPr>
              <a:t>Supported 4 community groups to undertake multiple surveys</a:t>
            </a:r>
            <a:endParaRPr b="1" sz="1100">
              <a:solidFill>
                <a:schemeClr val="dk2"/>
              </a:solidFill>
            </a:endParaRPr>
          </a:p>
          <a:p>
            <a:pPr indent="-298450" lvl="0" marL="457200" rtl="0" algn="l">
              <a:spcBef>
                <a:spcPts val="0"/>
              </a:spcBef>
              <a:spcAft>
                <a:spcPts val="0"/>
              </a:spcAft>
              <a:buClr>
                <a:schemeClr val="dk2"/>
              </a:buClr>
              <a:buSzPts val="1100"/>
              <a:buFont typeface="Noto Sans Symbols"/>
              <a:buChar char="●"/>
            </a:pPr>
            <a:r>
              <a:rPr b="1" lang="en-GB" sz="1100">
                <a:solidFill>
                  <a:schemeClr val="dk2"/>
                </a:solidFill>
              </a:rPr>
              <a:t>Recruited new hosts to make available 18 thermal imaging cameras for loan</a:t>
            </a:r>
            <a:endParaRPr b="1" sz="1100">
              <a:solidFill>
                <a:schemeClr val="dk2"/>
              </a:solidFill>
            </a:endParaRPr>
          </a:p>
          <a:p>
            <a:pPr indent="0" lvl="0" marL="0" rtl="0" algn="l">
              <a:spcBef>
                <a:spcPts val="0"/>
              </a:spcBef>
              <a:spcAft>
                <a:spcPts val="0"/>
              </a:spcAft>
              <a:buClr>
                <a:schemeClr val="dk1"/>
              </a:buClr>
              <a:buSzPts val="1100"/>
              <a:buFont typeface="Arial"/>
              <a:buNone/>
            </a:pPr>
            <a:r>
              <a:t/>
            </a:r>
            <a:endParaRPr b="1" sz="11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Talks</a:t>
            </a:r>
            <a:endParaRPr/>
          </a:p>
        </p:txBody>
      </p:sp>
      <p:sp>
        <p:nvSpPr>
          <p:cNvPr id="94" name="Google Shape;94;p17"/>
          <p:cNvSpPr/>
          <p:nvPr/>
        </p:nvSpPr>
        <p:spPr>
          <a:xfrm>
            <a:off x="344925" y="277125"/>
            <a:ext cx="5450100" cy="7008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7"/>
          <p:cNvSpPr txBox="1"/>
          <p:nvPr>
            <p:ph type="title"/>
          </p:nvPr>
        </p:nvSpPr>
        <p:spPr>
          <a:xfrm>
            <a:off x="503375" y="341175"/>
            <a:ext cx="47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Multiple Surveys</a:t>
            </a:r>
            <a:endParaRPr sz="3020">
              <a:solidFill>
                <a:schemeClr val="lt1"/>
              </a:solidFill>
            </a:endParaRPr>
          </a:p>
        </p:txBody>
      </p:sp>
      <p:sp>
        <p:nvSpPr>
          <p:cNvPr id="96" name="Google Shape;96;p17"/>
          <p:cNvSpPr txBox="1"/>
          <p:nvPr/>
        </p:nvSpPr>
        <p:spPr>
          <a:xfrm>
            <a:off x="328275" y="1017725"/>
            <a:ext cx="5483400" cy="1083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100">
                <a:solidFill>
                  <a:schemeClr val="dk2"/>
                </a:solidFill>
              </a:rPr>
              <a:t>This </a:t>
            </a:r>
            <a:r>
              <a:rPr lang="en-GB" sz="1100">
                <a:solidFill>
                  <a:schemeClr val="dk2"/>
                </a:solidFill>
              </a:rPr>
              <a:t>season</a:t>
            </a:r>
            <a:r>
              <a:rPr lang="en-GB" sz="1100">
                <a:solidFill>
                  <a:schemeClr val="dk2"/>
                </a:solidFill>
              </a:rPr>
              <a:t> we supported four community groups to undertake multiple surveys in their local area or of their community buildings. We made available one Hikmicro thermal imaging cameras specifically for this use, which borrowers could request to borrow for extended periods. </a:t>
            </a:r>
            <a:endParaRPr sz="1100">
              <a:solidFill>
                <a:schemeClr val="dk2"/>
              </a:solidFill>
            </a:endParaRPr>
          </a:p>
          <a:p>
            <a:pPr indent="0" lvl="0" marL="0" rtl="0" algn="just">
              <a:spcBef>
                <a:spcPts val="0"/>
              </a:spcBef>
              <a:spcAft>
                <a:spcPts val="0"/>
              </a:spcAft>
              <a:buNone/>
            </a:pPr>
            <a:r>
              <a:t/>
            </a:r>
            <a:endParaRPr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just">
              <a:spcBef>
                <a:spcPts val="0"/>
              </a:spcBef>
              <a:spcAft>
                <a:spcPts val="0"/>
              </a:spcAft>
              <a:buNone/>
            </a:pPr>
            <a:r>
              <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t/>
            </a:r>
            <a:endParaRPr sz="1100">
              <a:solidFill>
                <a:schemeClr val="dk2"/>
              </a:solidFill>
            </a:endParaRPr>
          </a:p>
        </p:txBody>
      </p:sp>
      <p:sp>
        <p:nvSpPr>
          <p:cNvPr id="97" name="Google Shape;97;p17"/>
          <p:cNvSpPr/>
          <p:nvPr/>
        </p:nvSpPr>
        <p:spPr>
          <a:xfrm>
            <a:off x="398175" y="1986850"/>
            <a:ext cx="5397000" cy="1388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0" lIns="90000" spcFirstLastPara="1" rIns="91425" wrap="square" tIns="0">
            <a:noAutofit/>
          </a:bodyPr>
          <a:lstStyle/>
          <a:p>
            <a:pPr indent="0" lvl="0" marL="0" rtl="0" algn="l">
              <a:spcBef>
                <a:spcPts val="0"/>
              </a:spcBef>
              <a:spcAft>
                <a:spcPts val="0"/>
              </a:spcAft>
              <a:buNone/>
            </a:pPr>
            <a:r>
              <a:t/>
            </a:r>
            <a:endParaRPr/>
          </a:p>
        </p:txBody>
      </p:sp>
      <p:sp>
        <p:nvSpPr>
          <p:cNvPr id="98" name="Google Shape;98;p17"/>
          <p:cNvSpPr/>
          <p:nvPr/>
        </p:nvSpPr>
        <p:spPr>
          <a:xfrm>
            <a:off x="6562650" y="3579725"/>
            <a:ext cx="2269500" cy="13884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7"/>
          <p:cNvSpPr/>
          <p:nvPr/>
        </p:nvSpPr>
        <p:spPr>
          <a:xfrm>
            <a:off x="4387725" y="3579725"/>
            <a:ext cx="2070300" cy="13884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7"/>
          <p:cNvSpPr/>
          <p:nvPr/>
        </p:nvSpPr>
        <p:spPr>
          <a:xfrm>
            <a:off x="398175" y="3579725"/>
            <a:ext cx="3911400" cy="1388400"/>
          </a:xfrm>
          <a:prstGeom prst="rect">
            <a:avLst/>
          </a:prstGeom>
          <a:solidFill>
            <a:srgbClr val="F4E0E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7"/>
          <p:cNvSpPr txBox="1"/>
          <p:nvPr/>
        </p:nvSpPr>
        <p:spPr>
          <a:xfrm>
            <a:off x="489025" y="2071450"/>
            <a:ext cx="5205600" cy="12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rPr>
              <a:t>Warboys Climate and Environment Group</a:t>
            </a:r>
            <a:endParaRPr b="1" sz="1000">
              <a:solidFill>
                <a:schemeClr val="dk2"/>
              </a:solidFill>
            </a:endParaRPr>
          </a:p>
          <a:p>
            <a:pPr indent="0" lvl="0" marL="0" rtl="0" algn="l">
              <a:spcBef>
                <a:spcPts val="0"/>
              </a:spcBef>
              <a:spcAft>
                <a:spcPts val="0"/>
              </a:spcAft>
              <a:buNone/>
            </a:pPr>
            <a:r>
              <a:t/>
            </a:r>
            <a:endParaRPr b="1" sz="1000">
              <a:solidFill>
                <a:schemeClr val="dk2"/>
              </a:solidFill>
            </a:endParaRPr>
          </a:p>
          <a:p>
            <a:pPr indent="0" lvl="0" marL="0" rtl="0" algn="l">
              <a:spcBef>
                <a:spcPts val="0"/>
              </a:spcBef>
              <a:spcAft>
                <a:spcPts val="0"/>
              </a:spcAft>
              <a:buNone/>
            </a:pPr>
            <a:r>
              <a:rPr lang="en-GB" sz="1000">
                <a:solidFill>
                  <a:schemeClr val="dk2"/>
                </a:solidFill>
              </a:rPr>
              <a:t>Six trained volunteers surveyed 22 homes over 8 evenings between Dec-Jan, providing survey reports to residents and energy efficiency advice. This is the second year that this group has undertaken this program and this year the Parish Council in addition hosted a thermal imaging camera for loan which they used in this instance. You can find out more about this project by reading the case study produced </a:t>
            </a:r>
            <a:r>
              <a:rPr lang="en-GB" sz="1000" u="sng">
                <a:solidFill>
                  <a:schemeClr val="hlink"/>
                </a:solidFill>
                <a:hlinkClick r:id="rId3"/>
              </a:rPr>
              <a:t>here</a:t>
            </a:r>
            <a:r>
              <a:rPr lang="en-GB" sz="1000">
                <a:solidFill>
                  <a:schemeClr val="dk2"/>
                </a:solidFill>
              </a:rPr>
              <a:t>.</a:t>
            </a:r>
            <a:endParaRPr sz="1000">
              <a:solidFill>
                <a:schemeClr val="dk2"/>
              </a:solidFill>
            </a:endParaRPr>
          </a:p>
        </p:txBody>
      </p:sp>
      <p:sp>
        <p:nvSpPr>
          <p:cNvPr id="102" name="Google Shape;102;p17"/>
          <p:cNvSpPr txBox="1"/>
          <p:nvPr/>
        </p:nvSpPr>
        <p:spPr>
          <a:xfrm>
            <a:off x="6562650" y="3658325"/>
            <a:ext cx="2269500" cy="12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rPr>
              <a:t>Wildlife Trust </a:t>
            </a:r>
            <a:endParaRPr b="1" sz="1000">
              <a:solidFill>
                <a:schemeClr val="dk2"/>
              </a:solidFill>
            </a:endParaRPr>
          </a:p>
          <a:p>
            <a:pPr indent="0" lvl="0" marL="0" rtl="0" algn="l">
              <a:spcBef>
                <a:spcPts val="0"/>
              </a:spcBef>
              <a:spcAft>
                <a:spcPts val="0"/>
              </a:spcAft>
              <a:buNone/>
            </a:pPr>
            <a:r>
              <a:t/>
            </a:r>
            <a:endParaRPr b="1" sz="1000">
              <a:solidFill>
                <a:schemeClr val="dk2"/>
              </a:solidFill>
            </a:endParaRPr>
          </a:p>
          <a:p>
            <a:pPr indent="0" lvl="0" marL="0" rtl="0" algn="l">
              <a:spcBef>
                <a:spcPts val="0"/>
              </a:spcBef>
              <a:spcAft>
                <a:spcPts val="0"/>
              </a:spcAft>
              <a:buClr>
                <a:schemeClr val="dk1"/>
              </a:buClr>
              <a:buSzPts val="1100"/>
              <a:buFont typeface="Arial"/>
              <a:buNone/>
            </a:pPr>
            <a:r>
              <a:rPr lang="en-GB" sz="1000">
                <a:solidFill>
                  <a:schemeClr val="dk2"/>
                </a:solidFill>
              </a:rPr>
              <a:t>S</a:t>
            </a:r>
            <a:r>
              <a:rPr lang="en-GB" sz="1000">
                <a:solidFill>
                  <a:schemeClr val="dk2"/>
                </a:solidFill>
              </a:rPr>
              <a:t>urveyed 4 properties, office buildings and community education classrooms ranging in age from 10 and around 25 years old through to older buildings 25 years plus.</a:t>
            </a:r>
            <a:endParaRPr sz="1000">
              <a:solidFill>
                <a:schemeClr val="dk2"/>
              </a:solidFill>
            </a:endParaRPr>
          </a:p>
        </p:txBody>
      </p:sp>
      <p:sp>
        <p:nvSpPr>
          <p:cNvPr id="103" name="Google Shape;103;p17"/>
          <p:cNvSpPr txBox="1"/>
          <p:nvPr/>
        </p:nvSpPr>
        <p:spPr>
          <a:xfrm>
            <a:off x="453150" y="3658325"/>
            <a:ext cx="3764400" cy="12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rPr>
              <a:t>Sustainable Cottenham</a:t>
            </a:r>
            <a:endParaRPr b="1" sz="1000">
              <a:solidFill>
                <a:schemeClr val="dk2"/>
              </a:solidFill>
            </a:endParaRPr>
          </a:p>
          <a:p>
            <a:pPr indent="0" lvl="0" marL="0" rtl="0" algn="l">
              <a:spcBef>
                <a:spcPts val="0"/>
              </a:spcBef>
              <a:spcAft>
                <a:spcPts val="0"/>
              </a:spcAft>
              <a:buNone/>
            </a:pPr>
            <a:r>
              <a:t/>
            </a:r>
            <a:endParaRPr b="1" sz="1000">
              <a:solidFill>
                <a:schemeClr val="dk2"/>
              </a:solidFill>
            </a:endParaRPr>
          </a:p>
          <a:p>
            <a:pPr indent="0" lvl="0" marL="0" rtl="0" algn="l">
              <a:spcBef>
                <a:spcPts val="0"/>
              </a:spcBef>
              <a:spcAft>
                <a:spcPts val="0"/>
              </a:spcAft>
              <a:buNone/>
            </a:pPr>
            <a:r>
              <a:rPr lang="en-GB" sz="1000">
                <a:solidFill>
                  <a:schemeClr val="dk2"/>
                </a:solidFill>
              </a:rPr>
              <a:t>Between 10-29 Jan four trained volunteers surveyed 24 properties, including a community centre, historic and new homes, a static home and a local nursery. Jan, in thee second year of </a:t>
            </a:r>
            <a:r>
              <a:rPr lang="en-GB" sz="1000">
                <a:solidFill>
                  <a:schemeClr val="dk2"/>
                </a:solidFill>
              </a:rPr>
              <a:t>running</a:t>
            </a:r>
            <a:r>
              <a:rPr lang="en-GB" sz="1000">
                <a:solidFill>
                  <a:schemeClr val="dk2"/>
                </a:solidFill>
              </a:rPr>
              <a:t> this program for the Village. Residents were provided with survey report and energy efficiency advice. </a:t>
            </a:r>
            <a:endParaRPr sz="1000">
              <a:solidFill>
                <a:schemeClr val="dk2"/>
              </a:solidFill>
            </a:endParaRPr>
          </a:p>
        </p:txBody>
      </p:sp>
      <p:sp>
        <p:nvSpPr>
          <p:cNvPr id="104" name="Google Shape;104;p17"/>
          <p:cNvSpPr txBox="1"/>
          <p:nvPr/>
        </p:nvSpPr>
        <p:spPr>
          <a:xfrm>
            <a:off x="4430775" y="3658325"/>
            <a:ext cx="1999500" cy="12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rPr>
              <a:t>Eversden Parish </a:t>
            </a:r>
            <a:endParaRPr b="1" sz="1000">
              <a:solidFill>
                <a:schemeClr val="dk2"/>
              </a:solidFill>
            </a:endParaRPr>
          </a:p>
          <a:p>
            <a:pPr indent="0" lvl="0" marL="0" rtl="0" algn="l">
              <a:spcBef>
                <a:spcPts val="0"/>
              </a:spcBef>
              <a:spcAft>
                <a:spcPts val="0"/>
              </a:spcAft>
              <a:buNone/>
            </a:pPr>
            <a:r>
              <a:rPr b="1" lang="en-GB" sz="1000">
                <a:solidFill>
                  <a:schemeClr val="dk2"/>
                </a:solidFill>
              </a:rPr>
              <a:t>Council</a:t>
            </a:r>
            <a:endParaRPr b="1" sz="1000">
              <a:solidFill>
                <a:schemeClr val="dk2"/>
              </a:solidFill>
            </a:endParaRPr>
          </a:p>
          <a:p>
            <a:pPr indent="0" lvl="0" marL="0" rtl="0" algn="l">
              <a:spcBef>
                <a:spcPts val="0"/>
              </a:spcBef>
              <a:spcAft>
                <a:spcPts val="0"/>
              </a:spcAft>
              <a:buNone/>
            </a:pPr>
            <a:r>
              <a:t/>
            </a:r>
            <a:endParaRPr b="1" sz="1000">
              <a:solidFill>
                <a:schemeClr val="dk2"/>
              </a:solidFill>
            </a:endParaRPr>
          </a:p>
          <a:p>
            <a:pPr indent="0" lvl="0" marL="0" rtl="0" algn="l">
              <a:spcBef>
                <a:spcPts val="0"/>
              </a:spcBef>
              <a:spcAft>
                <a:spcPts val="0"/>
              </a:spcAft>
              <a:buClr>
                <a:schemeClr val="dk1"/>
              </a:buClr>
              <a:buSzPts val="1100"/>
              <a:buFont typeface="Arial"/>
              <a:buNone/>
            </a:pPr>
            <a:r>
              <a:rPr lang="en-GB" sz="1000">
                <a:solidFill>
                  <a:schemeClr val="dk2"/>
                </a:solidFill>
              </a:rPr>
              <a:t>Offered surveys to local residents between 11-21 Feb, and </a:t>
            </a:r>
            <a:r>
              <a:rPr lang="en-GB" sz="1000">
                <a:solidFill>
                  <a:schemeClr val="dk2"/>
                </a:solidFill>
              </a:rPr>
              <a:t>surveyed</a:t>
            </a:r>
            <a:r>
              <a:rPr lang="en-GB" sz="1000">
                <a:solidFill>
                  <a:schemeClr val="dk2"/>
                </a:solidFill>
              </a:rPr>
              <a:t> local village hall.</a:t>
            </a:r>
            <a:endParaRPr sz="1000">
              <a:solidFill>
                <a:schemeClr val="dk2"/>
              </a:solidFill>
            </a:endParaRPr>
          </a:p>
        </p:txBody>
      </p:sp>
      <p:pic>
        <p:nvPicPr>
          <p:cNvPr id="105" name="Google Shape;105;p17" title="THERMAL.png"/>
          <p:cNvPicPr preferRelativeResize="0"/>
          <p:nvPr/>
        </p:nvPicPr>
        <p:blipFill rotWithShape="1">
          <a:blip r:embed="rId4">
            <a:alphaModFix/>
          </a:blip>
          <a:srcRect b="17333" l="0" r="0" t="24982"/>
          <a:stretch/>
        </p:blipFill>
        <p:spPr>
          <a:xfrm>
            <a:off x="7947550" y="163100"/>
            <a:ext cx="1077075" cy="621325"/>
          </a:xfrm>
          <a:prstGeom prst="rect">
            <a:avLst/>
          </a:prstGeom>
          <a:noFill/>
          <a:ln>
            <a:noFill/>
          </a:ln>
        </p:spPr>
      </p:pic>
      <p:sp>
        <p:nvSpPr>
          <p:cNvPr id="106" name="Google Shape;106;p17"/>
          <p:cNvSpPr txBox="1"/>
          <p:nvPr/>
        </p:nvSpPr>
        <p:spPr>
          <a:xfrm>
            <a:off x="5925075" y="2942163"/>
            <a:ext cx="2971800" cy="57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en-GB" sz="900">
                <a:solidFill>
                  <a:schemeClr val="dk1"/>
                </a:solidFill>
              </a:rPr>
              <a:t>“</a:t>
            </a:r>
            <a:r>
              <a:rPr b="1" i="1" lang="en-GB" sz="900">
                <a:solidFill>
                  <a:schemeClr val="dk1"/>
                </a:solidFill>
              </a:rPr>
              <a:t>We are keen to help householders and those running other buildings in Cottenham, to improve their energy efficiency,” said one volunteer.</a:t>
            </a:r>
            <a:endParaRPr b="1" i="1" sz="800">
              <a:solidFill>
                <a:schemeClr val="dk2"/>
              </a:solidFill>
            </a:endParaRPr>
          </a:p>
        </p:txBody>
      </p:sp>
      <p:pic>
        <p:nvPicPr>
          <p:cNvPr id="107" name="Google Shape;107;p17" title="Transparent C&amp;E Group logo.png"/>
          <p:cNvPicPr preferRelativeResize="0"/>
          <p:nvPr/>
        </p:nvPicPr>
        <p:blipFill rotWithShape="1">
          <a:blip r:embed="rId5">
            <a:alphaModFix/>
          </a:blip>
          <a:srcRect b="0" l="8429" r="3850" t="5767"/>
          <a:stretch/>
        </p:blipFill>
        <p:spPr>
          <a:xfrm>
            <a:off x="5018952" y="2011674"/>
            <a:ext cx="729922" cy="449387"/>
          </a:xfrm>
          <a:prstGeom prst="rect">
            <a:avLst/>
          </a:prstGeom>
          <a:noFill/>
          <a:ln>
            <a:noFill/>
          </a:ln>
        </p:spPr>
      </p:pic>
      <p:pic>
        <p:nvPicPr>
          <p:cNvPr id="108" name="Google Shape;108;p17" title="OIP.jfif"/>
          <p:cNvPicPr preferRelativeResize="0"/>
          <p:nvPr/>
        </p:nvPicPr>
        <p:blipFill>
          <a:blip r:embed="rId6">
            <a:alphaModFix/>
          </a:blip>
          <a:stretch>
            <a:fillRect/>
          </a:stretch>
        </p:blipFill>
        <p:spPr>
          <a:xfrm>
            <a:off x="3773550" y="3658325"/>
            <a:ext cx="444150" cy="470275"/>
          </a:xfrm>
          <a:prstGeom prst="rect">
            <a:avLst/>
          </a:prstGeom>
          <a:noFill/>
          <a:ln>
            <a:noFill/>
          </a:ln>
        </p:spPr>
      </p:pic>
      <p:pic>
        <p:nvPicPr>
          <p:cNvPr id="109" name="Google Shape;109;p17" title="OIP (1).jfif"/>
          <p:cNvPicPr preferRelativeResize="0"/>
          <p:nvPr/>
        </p:nvPicPr>
        <p:blipFill rotWithShape="1">
          <a:blip r:embed="rId7">
            <a:alphaModFix/>
          </a:blip>
          <a:srcRect b="15756" l="0" r="0" t="17873"/>
          <a:stretch/>
        </p:blipFill>
        <p:spPr>
          <a:xfrm>
            <a:off x="8036925" y="3658316"/>
            <a:ext cx="729925" cy="343296"/>
          </a:xfrm>
          <a:prstGeom prst="rect">
            <a:avLst/>
          </a:prstGeom>
          <a:noFill/>
          <a:ln>
            <a:noFill/>
          </a:ln>
        </p:spPr>
      </p:pic>
      <p:pic>
        <p:nvPicPr>
          <p:cNvPr id="110" name="Google Shape;110;p17" title="Thermal Imaging Socials.png"/>
          <p:cNvPicPr preferRelativeResize="0"/>
          <p:nvPr/>
        </p:nvPicPr>
        <p:blipFill rotWithShape="1">
          <a:blip r:embed="rId8">
            <a:alphaModFix/>
          </a:blip>
          <a:srcRect b="39507" l="4679" r="4104" t="26863"/>
          <a:stretch/>
        </p:blipFill>
        <p:spPr>
          <a:xfrm>
            <a:off x="5583525" y="3683599"/>
            <a:ext cx="809700" cy="250249"/>
          </a:xfrm>
          <a:prstGeom prst="rect">
            <a:avLst/>
          </a:prstGeom>
          <a:noFill/>
          <a:ln>
            <a:noFill/>
          </a:ln>
        </p:spPr>
      </p:pic>
      <p:pic>
        <p:nvPicPr>
          <p:cNvPr id="111" name="Google Shape;111;p17" title="20231211_Jo &amp;Mike in PC vests.jpg"/>
          <p:cNvPicPr preferRelativeResize="0"/>
          <p:nvPr/>
        </p:nvPicPr>
        <p:blipFill>
          <a:blip r:embed="rId9">
            <a:alphaModFix/>
          </a:blip>
          <a:stretch>
            <a:fillRect/>
          </a:stretch>
        </p:blipFill>
        <p:spPr>
          <a:xfrm>
            <a:off x="6123325" y="913880"/>
            <a:ext cx="2575299" cy="20567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p:nvPr/>
        </p:nvSpPr>
        <p:spPr>
          <a:xfrm>
            <a:off x="344925" y="277125"/>
            <a:ext cx="5450100" cy="7008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8"/>
          <p:cNvSpPr txBox="1"/>
          <p:nvPr>
            <p:ph type="title"/>
          </p:nvPr>
        </p:nvSpPr>
        <p:spPr>
          <a:xfrm>
            <a:off x="503375" y="341175"/>
            <a:ext cx="47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What our audience said</a:t>
            </a:r>
            <a:endParaRPr sz="3020">
              <a:solidFill>
                <a:schemeClr val="lt1"/>
              </a:solidFill>
            </a:endParaRPr>
          </a:p>
        </p:txBody>
      </p:sp>
      <p:pic>
        <p:nvPicPr>
          <p:cNvPr id="118" name="Google Shape;118;p18" title="Good Wall  insulation, poor loft.jpg"/>
          <p:cNvPicPr preferRelativeResize="0"/>
          <p:nvPr/>
        </p:nvPicPr>
        <p:blipFill>
          <a:blip r:embed="rId3">
            <a:alphaModFix/>
          </a:blip>
          <a:stretch>
            <a:fillRect/>
          </a:stretch>
        </p:blipFill>
        <p:spPr>
          <a:xfrm>
            <a:off x="344925" y="1159852"/>
            <a:ext cx="2171125" cy="2894822"/>
          </a:xfrm>
          <a:prstGeom prst="rect">
            <a:avLst/>
          </a:prstGeom>
          <a:noFill/>
          <a:ln>
            <a:noFill/>
          </a:ln>
        </p:spPr>
      </p:pic>
      <p:pic>
        <p:nvPicPr>
          <p:cNvPr id="119" name="Google Shape;119;p18" title="THERMAL.png"/>
          <p:cNvPicPr preferRelativeResize="0"/>
          <p:nvPr/>
        </p:nvPicPr>
        <p:blipFill rotWithShape="1">
          <a:blip r:embed="rId4">
            <a:alphaModFix/>
          </a:blip>
          <a:srcRect b="17333" l="0" r="0" t="24982"/>
          <a:stretch/>
        </p:blipFill>
        <p:spPr>
          <a:xfrm>
            <a:off x="7503025" y="163100"/>
            <a:ext cx="1521600" cy="877750"/>
          </a:xfrm>
          <a:prstGeom prst="rect">
            <a:avLst/>
          </a:prstGeom>
          <a:noFill/>
          <a:ln>
            <a:noFill/>
          </a:ln>
        </p:spPr>
      </p:pic>
      <p:sp>
        <p:nvSpPr>
          <p:cNvPr id="120" name="Google Shape;120;p18"/>
          <p:cNvSpPr txBox="1"/>
          <p:nvPr/>
        </p:nvSpPr>
        <p:spPr>
          <a:xfrm>
            <a:off x="5688450" y="1271763"/>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900"/>
              <a:t>“</a:t>
            </a:r>
            <a:r>
              <a:rPr b="1" i="1" lang="en-GB" sz="900"/>
              <a:t>Absolutely fantastic scheme that is available to the community,” camera borrower from Warboys.</a:t>
            </a:r>
            <a:endParaRPr b="1" i="1" sz="900"/>
          </a:p>
        </p:txBody>
      </p:sp>
      <p:sp>
        <p:nvSpPr>
          <p:cNvPr id="121" name="Google Shape;121;p18"/>
          <p:cNvSpPr txBox="1"/>
          <p:nvPr/>
        </p:nvSpPr>
        <p:spPr>
          <a:xfrm>
            <a:off x="2650275" y="1159850"/>
            <a:ext cx="2540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900"/>
              <a:t>“</a:t>
            </a:r>
            <a:r>
              <a:rPr b="1" i="1" lang="en-GB" sz="900"/>
              <a:t>Definitely do it! The results can be surprising, and issues you may think are the main culprit for leaking heat are not necessarily the ones that have the biggest impact,” camera borrower.</a:t>
            </a:r>
            <a:endParaRPr b="1" i="1" sz="900"/>
          </a:p>
        </p:txBody>
      </p:sp>
      <p:sp>
        <p:nvSpPr>
          <p:cNvPr id="122" name="Google Shape;122;p18"/>
          <p:cNvSpPr txBox="1"/>
          <p:nvPr/>
        </p:nvSpPr>
        <p:spPr>
          <a:xfrm>
            <a:off x="196475" y="4200938"/>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900"/>
              <a:t>“</a:t>
            </a:r>
            <a:r>
              <a:rPr b="1" i="1" lang="en-GB" sz="900"/>
              <a:t>I would love a forum to share ideas, knowledge, and ask questions to follow up on the findings we make when using the cameras,” camera borrower.</a:t>
            </a:r>
            <a:endParaRPr b="1" i="1" sz="900"/>
          </a:p>
        </p:txBody>
      </p:sp>
      <p:pic>
        <p:nvPicPr>
          <p:cNvPr id="123" name="Google Shape;123;p18" title="Landing pipes WT.jpeg"/>
          <p:cNvPicPr preferRelativeResize="0"/>
          <p:nvPr/>
        </p:nvPicPr>
        <p:blipFill>
          <a:blip r:embed="rId5">
            <a:alphaModFix/>
          </a:blip>
          <a:stretch>
            <a:fillRect/>
          </a:stretch>
        </p:blipFill>
        <p:spPr>
          <a:xfrm>
            <a:off x="2610638" y="2371350"/>
            <a:ext cx="1262474" cy="1683325"/>
          </a:xfrm>
          <a:prstGeom prst="rect">
            <a:avLst/>
          </a:prstGeom>
          <a:noFill/>
          <a:ln>
            <a:noFill/>
          </a:ln>
        </p:spPr>
      </p:pic>
      <p:sp>
        <p:nvSpPr>
          <p:cNvPr id="124" name="Google Shape;124;p18"/>
          <p:cNvSpPr txBox="1"/>
          <p:nvPr/>
        </p:nvSpPr>
        <p:spPr>
          <a:xfrm>
            <a:off x="5963375" y="3976075"/>
            <a:ext cx="30000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GB" sz="900">
                <a:solidFill>
                  <a:schemeClr val="dk1"/>
                </a:solidFill>
              </a:rPr>
              <a:t>"I enjoyed helping people to ensure that they are making the most of their precious energy resources was a great thing to do this winter," volunteer from Warboys Climate and Environment Group.</a:t>
            </a:r>
            <a:endParaRPr b="1" i="1" sz="900">
              <a:solidFill>
                <a:schemeClr val="dk1"/>
              </a:solidFill>
            </a:endParaRPr>
          </a:p>
        </p:txBody>
      </p:sp>
      <p:sp>
        <p:nvSpPr>
          <p:cNvPr id="125" name="Google Shape;125;p18"/>
          <p:cNvSpPr txBox="1"/>
          <p:nvPr/>
        </p:nvSpPr>
        <p:spPr>
          <a:xfrm>
            <a:off x="4004912" y="2218975"/>
            <a:ext cx="2056800" cy="175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i="1" lang="en-GB" sz="900">
                <a:solidFill>
                  <a:schemeClr val="dk1"/>
                </a:solidFill>
              </a:rPr>
              <a:t>"The thermal imaging camera helped us see areas where we were losing heat through our radiators. As a result, we installed foil reflector insulation behind all our radiators in our home and it's definitely made a positive difference," home owner whose home was surveyed by Warboys Climate and Environment Group.</a:t>
            </a:r>
            <a:endParaRPr b="1" i="1" sz="1100">
              <a:solidFill>
                <a:schemeClr val="dk1"/>
              </a:solidFill>
            </a:endParaRPr>
          </a:p>
        </p:txBody>
      </p:sp>
      <p:pic>
        <p:nvPicPr>
          <p:cNvPr id="126" name="Google Shape;126;p18" title="IMG_20250115_192308.jpg"/>
          <p:cNvPicPr preferRelativeResize="0"/>
          <p:nvPr/>
        </p:nvPicPr>
        <p:blipFill>
          <a:blip r:embed="rId6">
            <a:alphaModFix/>
          </a:blip>
          <a:stretch>
            <a:fillRect/>
          </a:stretch>
        </p:blipFill>
        <p:spPr>
          <a:xfrm>
            <a:off x="6193511" y="1818188"/>
            <a:ext cx="2718090" cy="2038575"/>
          </a:xfrm>
          <a:prstGeom prst="rect">
            <a:avLst/>
          </a:prstGeom>
          <a:noFill/>
          <a:ln>
            <a:noFill/>
          </a:ln>
        </p:spPr>
      </p:pic>
      <p:sp>
        <p:nvSpPr>
          <p:cNvPr id="127" name="Google Shape;127;p18"/>
          <p:cNvSpPr txBox="1"/>
          <p:nvPr/>
        </p:nvSpPr>
        <p:spPr>
          <a:xfrm>
            <a:off x="3557850" y="4262075"/>
            <a:ext cx="2130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900"/>
              <a:t>“The training was a really important part of being able to interpret the results from using the camera,” camera borrower.</a:t>
            </a:r>
            <a:endParaRPr b="1" i="1"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p:nvPr/>
        </p:nvSpPr>
        <p:spPr>
          <a:xfrm>
            <a:off x="344925" y="277125"/>
            <a:ext cx="5450100" cy="7008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9"/>
          <p:cNvSpPr txBox="1"/>
          <p:nvPr>
            <p:ph type="title"/>
          </p:nvPr>
        </p:nvSpPr>
        <p:spPr>
          <a:xfrm>
            <a:off x="549350" y="341175"/>
            <a:ext cx="4900800" cy="55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Funding Thermal Imaging</a:t>
            </a:r>
            <a:endParaRPr sz="3020">
              <a:solidFill>
                <a:schemeClr val="lt1"/>
              </a:solidFill>
            </a:endParaRPr>
          </a:p>
        </p:txBody>
      </p:sp>
      <p:sp>
        <p:nvSpPr>
          <p:cNvPr id="134" name="Google Shape;134;p19"/>
          <p:cNvSpPr txBox="1"/>
          <p:nvPr/>
        </p:nvSpPr>
        <p:spPr>
          <a:xfrm>
            <a:off x="4430625" y="4193000"/>
            <a:ext cx="44997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pic>
        <p:nvPicPr>
          <p:cNvPr id="135" name="Google Shape;135;p19" title="_long logo block 2024.png"/>
          <p:cNvPicPr preferRelativeResize="0"/>
          <p:nvPr/>
        </p:nvPicPr>
        <p:blipFill>
          <a:blip r:embed="rId3">
            <a:alphaModFix/>
          </a:blip>
          <a:stretch>
            <a:fillRect/>
          </a:stretch>
        </p:blipFill>
        <p:spPr>
          <a:xfrm>
            <a:off x="139600" y="3517525"/>
            <a:ext cx="8235725" cy="1647150"/>
          </a:xfrm>
          <a:prstGeom prst="rect">
            <a:avLst/>
          </a:prstGeom>
          <a:noFill/>
          <a:ln>
            <a:noFill/>
          </a:ln>
        </p:spPr>
      </p:pic>
      <p:pic>
        <p:nvPicPr>
          <p:cNvPr id="136" name="Google Shape;136;p19" title="THERMAL.png"/>
          <p:cNvPicPr preferRelativeResize="0"/>
          <p:nvPr/>
        </p:nvPicPr>
        <p:blipFill rotWithShape="1">
          <a:blip r:embed="rId4">
            <a:alphaModFix/>
          </a:blip>
          <a:srcRect b="17333" l="0" r="0" t="24982"/>
          <a:stretch/>
        </p:blipFill>
        <p:spPr>
          <a:xfrm>
            <a:off x="7503025" y="163100"/>
            <a:ext cx="1521600" cy="877750"/>
          </a:xfrm>
          <a:prstGeom prst="rect">
            <a:avLst/>
          </a:prstGeom>
          <a:noFill/>
          <a:ln>
            <a:noFill/>
          </a:ln>
        </p:spPr>
      </p:pic>
      <p:sp>
        <p:nvSpPr>
          <p:cNvPr id="137" name="Google Shape;137;p19"/>
          <p:cNvSpPr txBox="1"/>
          <p:nvPr/>
        </p:nvSpPr>
        <p:spPr>
          <a:xfrm>
            <a:off x="344925" y="1075925"/>
            <a:ext cx="8030400" cy="2343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100">
                <a:solidFill>
                  <a:schemeClr val="dk2"/>
                </a:solidFill>
              </a:rPr>
              <a:t>Funding for our Thermal Imaging program has increased this season with the additional funding from Huntingdonshire District Council to expand our service with the region</a:t>
            </a:r>
            <a:r>
              <a:rPr lang="en-GB" sz="1100">
                <a:solidFill>
                  <a:schemeClr val="dk2"/>
                </a:solidFill>
              </a:rPr>
              <a:t>. </a:t>
            </a:r>
            <a:endParaRPr sz="1100">
              <a:solidFill>
                <a:schemeClr val="dk2"/>
              </a:solidFill>
            </a:endParaRPr>
          </a:p>
          <a:p>
            <a:pPr indent="0" lvl="0" marL="0" rtl="0" algn="just">
              <a:spcBef>
                <a:spcPts val="0"/>
              </a:spcBef>
              <a:spcAft>
                <a:spcPts val="0"/>
              </a:spcAft>
              <a:buNone/>
            </a:pPr>
            <a:r>
              <a:t/>
            </a:r>
            <a:endParaRPr sz="1100">
              <a:solidFill>
                <a:schemeClr val="dk2"/>
              </a:solidFill>
            </a:endParaRPr>
          </a:p>
          <a:p>
            <a:pPr indent="0" lvl="0" marL="0" rtl="0" algn="l">
              <a:spcBef>
                <a:spcPts val="0"/>
              </a:spcBef>
              <a:spcAft>
                <a:spcPts val="0"/>
              </a:spcAft>
              <a:buNone/>
            </a:pPr>
            <a:r>
              <a:rPr b="1" lang="en-GB" sz="1100">
                <a:solidFill>
                  <a:schemeClr val="dk2"/>
                </a:solidFill>
              </a:rPr>
              <a:t>This season we received generous support from our funders:</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298450" lvl="0" marL="914400" rtl="0" algn="l">
              <a:spcBef>
                <a:spcPts val="0"/>
              </a:spcBef>
              <a:spcAft>
                <a:spcPts val="0"/>
              </a:spcAft>
              <a:buClr>
                <a:schemeClr val="dk2"/>
              </a:buClr>
              <a:buSzPts val="1100"/>
              <a:buChar char="●"/>
            </a:pPr>
            <a:r>
              <a:rPr b="1" lang="en-GB" sz="1100">
                <a:solidFill>
                  <a:schemeClr val="dk2"/>
                </a:solidFill>
              </a:rPr>
              <a:t>South Cambridgeshire District Council (SCDC) Zero Carbon Communities Grant £3661.35*</a:t>
            </a:r>
            <a:endParaRPr b="1" sz="1100">
              <a:solidFill>
                <a:schemeClr val="dk2"/>
              </a:solidFill>
            </a:endParaRPr>
          </a:p>
          <a:p>
            <a:pPr indent="-298450" lvl="0" marL="914400" rtl="0" algn="l">
              <a:spcBef>
                <a:spcPts val="0"/>
              </a:spcBef>
              <a:spcAft>
                <a:spcPts val="0"/>
              </a:spcAft>
              <a:buClr>
                <a:schemeClr val="dk2"/>
              </a:buClr>
              <a:buSzPts val="1100"/>
              <a:buChar char="●"/>
            </a:pPr>
            <a:r>
              <a:rPr b="1" lang="en-GB" sz="1100">
                <a:solidFill>
                  <a:schemeClr val="dk2"/>
                </a:solidFill>
              </a:rPr>
              <a:t>Huntingdon District Council (HDC) £2802.50 (including £1250 grant from HDC Futures Grant)</a:t>
            </a:r>
            <a:endParaRPr b="1" sz="1100">
              <a:solidFill>
                <a:schemeClr val="dk2"/>
              </a:solidFill>
            </a:endParaRPr>
          </a:p>
          <a:p>
            <a:pPr indent="-298450" lvl="0" marL="914400" rtl="0" algn="l">
              <a:spcBef>
                <a:spcPts val="0"/>
              </a:spcBef>
              <a:spcAft>
                <a:spcPts val="0"/>
              </a:spcAft>
              <a:buClr>
                <a:schemeClr val="dk2"/>
              </a:buClr>
              <a:buSzPts val="1100"/>
              <a:buChar char="●"/>
            </a:pPr>
            <a:r>
              <a:rPr b="1" lang="en-GB" sz="1100">
                <a:solidFill>
                  <a:schemeClr val="dk2"/>
                </a:solidFill>
              </a:rPr>
              <a:t>Cambridge City Council (CCC) Sustainable Cities Grant £990*</a:t>
            </a:r>
            <a:endParaRPr b="1" sz="1100">
              <a:solidFill>
                <a:schemeClr val="dk2"/>
              </a:solidFill>
            </a:endParaRPr>
          </a:p>
          <a:p>
            <a:pPr indent="-298450" lvl="0" marL="914400" rtl="0" algn="l">
              <a:spcBef>
                <a:spcPts val="0"/>
              </a:spcBef>
              <a:spcAft>
                <a:spcPts val="0"/>
              </a:spcAft>
              <a:buClr>
                <a:schemeClr val="dk2"/>
              </a:buClr>
              <a:buSzPts val="1100"/>
              <a:buChar char="●"/>
            </a:pPr>
            <a:r>
              <a:rPr b="1" lang="en-GB" sz="1100">
                <a:solidFill>
                  <a:schemeClr val="dk2"/>
                </a:solidFill>
              </a:rPr>
              <a:t>Donations £507</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rPr b="1" lang="en-GB" sz="1100">
                <a:solidFill>
                  <a:schemeClr val="dk2"/>
                </a:solidFill>
              </a:rPr>
              <a:t>We are also extremely grateful to all of our supporters who lend and host thermal imaging cameras for us. In particular this includes SCDC, HDC, Sentec, Bidwells and Anglia Ruskin University.</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r">
              <a:spcBef>
                <a:spcPts val="0"/>
              </a:spcBef>
              <a:spcAft>
                <a:spcPts val="0"/>
              </a:spcAft>
              <a:buNone/>
            </a:pPr>
            <a:r>
              <a:rPr b="1" lang="en-GB" sz="800">
                <a:solidFill>
                  <a:schemeClr val="dk2"/>
                </a:solidFill>
              </a:rPr>
              <a:t>*based on a percentage of a total grant awarded towards CCF Home Energy work.</a:t>
            </a:r>
            <a:endParaRPr b="1" sz="8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just">
              <a:spcBef>
                <a:spcPts val="0"/>
              </a:spcBef>
              <a:spcAft>
                <a:spcPts val="0"/>
              </a:spcAft>
              <a:buClr>
                <a:schemeClr val="dk1"/>
              </a:buClr>
              <a:buSzPts val="1100"/>
              <a:buFont typeface="Arial"/>
              <a:buNone/>
            </a:pPr>
            <a:r>
              <a:t/>
            </a:r>
            <a:endParaRPr b="1"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t/>
            </a:r>
            <a:endParaRPr sz="11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nvSpPr>
        <p:spPr>
          <a:xfrm>
            <a:off x="235025" y="3409250"/>
            <a:ext cx="5712600" cy="12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100">
                <a:solidFill>
                  <a:schemeClr val="dk2"/>
                </a:solidFill>
              </a:rPr>
              <a:t>Areas of improvement:</a:t>
            </a:r>
            <a:endParaRPr b="1" sz="1100">
              <a:solidFill>
                <a:schemeClr val="dk2"/>
              </a:solidFill>
            </a:endParaRPr>
          </a:p>
          <a:p>
            <a:pPr indent="-298450" lvl="0" marL="457200" rtl="0" algn="just">
              <a:lnSpc>
                <a:spcPct val="115000"/>
              </a:lnSpc>
              <a:spcBef>
                <a:spcPts val="1200"/>
              </a:spcBef>
              <a:spcAft>
                <a:spcPts val="0"/>
              </a:spcAft>
              <a:buClr>
                <a:schemeClr val="dk2"/>
              </a:buClr>
              <a:buSzPts val="1100"/>
              <a:buChar char="●"/>
            </a:pPr>
            <a:r>
              <a:rPr lang="en-GB" sz="1100">
                <a:solidFill>
                  <a:schemeClr val="dk2"/>
                </a:solidFill>
              </a:rPr>
              <a:t>Training </a:t>
            </a:r>
            <a:r>
              <a:rPr lang="en-GB" sz="1100">
                <a:solidFill>
                  <a:schemeClr val="dk2"/>
                </a:solidFill>
              </a:rPr>
              <a:t>to ensure the scheme’s accessibility matches demand</a:t>
            </a:r>
            <a:endParaRPr sz="1100">
              <a:solidFill>
                <a:schemeClr val="dk2"/>
              </a:solidFill>
            </a:endParaRPr>
          </a:p>
          <a:p>
            <a:pPr indent="-298450" lvl="0" marL="457200" rtl="0" algn="just">
              <a:lnSpc>
                <a:spcPct val="115000"/>
              </a:lnSpc>
              <a:spcBef>
                <a:spcPts val="0"/>
              </a:spcBef>
              <a:spcAft>
                <a:spcPts val="0"/>
              </a:spcAft>
              <a:buClr>
                <a:schemeClr val="dk2"/>
              </a:buClr>
              <a:buSzPts val="1100"/>
              <a:buChar char="●"/>
            </a:pPr>
            <a:r>
              <a:rPr lang="en-GB" sz="1100">
                <a:solidFill>
                  <a:schemeClr val="dk2"/>
                </a:solidFill>
              </a:rPr>
              <a:t>Collection and collation of borrower feedback to increase response rate.</a:t>
            </a:r>
            <a:endParaRPr sz="1100">
              <a:solidFill>
                <a:schemeClr val="dk2"/>
              </a:solidFill>
            </a:endParaRPr>
          </a:p>
          <a:p>
            <a:pPr indent="-298450" lvl="0" marL="457200" rtl="0" algn="just">
              <a:lnSpc>
                <a:spcPct val="115000"/>
              </a:lnSpc>
              <a:spcBef>
                <a:spcPts val="0"/>
              </a:spcBef>
              <a:spcAft>
                <a:spcPts val="0"/>
              </a:spcAft>
              <a:buClr>
                <a:schemeClr val="dk2"/>
              </a:buClr>
              <a:buSzPts val="1100"/>
              <a:buChar char="●"/>
            </a:pPr>
            <a:r>
              <a:rPr lang="en-GB" sz="1100">
                <a:solidFill>
                  <a:schemeClr val="dk2"/>
                </a:solidFill>
              </a:rPr>
              <a:t>Marketing and promotion of the programme across the region, looking at increased community engagement and media.</a:t>
            </a:r>
            <a:endParaRPr sz="1100">
              <a:solidFill>
                <a:schemeClr val="dk2"/>
              </a:solidFill>
            </a:endParaRPr>
          </a:p>
        </p:txBody>
      </p:sp>
      <p:sp>
        <p:nvSpPr>
          <p:cNvPr id="143" name="Google Shape;143;p20"/>
          <p:cNvSpPr/>
          <p:nvPr/>
        </p:nvSpPr>
        <p:spPr>
          <a:xfrm>
            <a:off x="167350" y="185127"/>
            <a:ext cx="5450100" cy="7500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0"/>
          <p:cNvSpPr txBox="1"/>
          <p:nvPr>
            <p:ph type="title"/>
          </p:nvPr>
        </p:nvSpPr>
        <p:spPr>
          <a:xfrm>
            <a:off x="235025" y="249175"/>
            <a:ext cx="4992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Key Lessons</a:t>
            </a:r>
            <a:endParaRPr sz="3020">
              <a:solidFill>
                <a:schemeClr val="lt1"/>
              </a:solidFill>
            </a:endParaRPr>
          </a:p>
        </p:txBody>
      </p:sp>
      <p:sp>
        <p:nvSpPr>
          <p:cNvPr id="145" name="Google Shape;145;p20"/>
          <p:cNvSpPr txBox="1"/>
          <p:nvPr/>
        </p:nvSpPr>
        <p:spPr>
          <a:xfrm>
            <a:off x="35825" y="1046300"/>
            <a:ext cx="5911800" cy="23241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chemeClr val="dk2"/>
              </a:buClr>
              <a:buSzPts val="1000"/>
              <a:buChar char="●"/>
            </a:pPr>
            <a:r>
              <a:rPr lang="en-GB" sz="1100">
                <a:solidFill>
                  <a:schemeClr val="dk2"/>
                </a:solidFill>
              </a:rPr>
              <a:t>Whilst there has been a </a:t>
            </a:r>
            <a:r>
              <a:rPr lang="en-GB" sz="1100">
                <a:solidFill>
                  <a:schemeClr val="dk2"/>
                </a:solidFill>
              </a:rPr>
              <a:t>noticeable drop in participation this season, numbers are in alignment with 2022/23 figures and reflects a peak in 2023/’24 following the energy crisis. Our staff had to focus more resource on advertising and promoting the scheme this season than expected. </a:t>
            </a:r>
            <a:endParaRPr sz="1000">
              <a:solidFill>
                <a:schemeClr val="dk2"/>
              </a:solidFill>
            </a:endParaRPr>
          </a:p>
          <a:p>
            <a:pPr indent="-298450" lvl="0" marL="457200" rtl="0" algn="just">
              <a:spcBef>
                <a:spcPts val="0"/>
              </a:spcBef>
              <a:spcAft>
                <a:spcPts val="0"/>
              </a:spcAft>
              <a:buClr>
                <a:schemeClr val="dk2"/>
              </a:buClr>
              <a:buSzPts val="1100"/>
              <a:buChar char="●"/>
            </a:pPr>
            <a:r>
              <a:rPr lang="en-GB" sz="1100">
                <a:solidFill>
                  <a:schemeClr val="dk2"/>
                </a:solidFill>
              </a:rPr>
              <a:t>The number of borrowers completing our online survey reports has reduced. This is voluntary for borrowers, but enables us to collect information on how the cameras are used, what measures people take as a result of borrowing, and vital feedback for the whole process.  </a:t>
            </a:r>
            <a:endParaRPr sz="1100">
              <a:solidFill>
                <a:schemeClr val="dk2"/>
              </a:solidFill>
            </a:endParaRPr>
          </a:p>
          <a:p>
            <a:pPr indent="-298450" lvl="0" marL="457200" rtl="0" algn="just">
              <a:spcBef>
                <a:spcPts val="0"/>
              </a:spcBef>
              <a:spcAft>
                <a:spcPts val="0"/>
              </a:spcAft>
              <a:buClr>
                <a:schemeClr val="dk2"/>
              </a:buClr>
              <a:buSzPts val="1100"/>
              <a:buChar char="●"/>
            </a:pPr>
            <a:r>
              <a:rPr lang="en-GB" sz="1100">
                <a:solidFill>
                  <a:schemeClr val="dk2"/>
                </a:solidFill>
              </a:rPr>
              <a:t>Using data from returned borrower surveys over the past few seasons we can see a trend showing that approximately 1 in 5 borrowers survey one or more properties. This means that this season approximately 55 more buildings have been surveyed. </a:t>
            </a:r>
            <a:endParaRPr sz="1100">
              <a:solidFill>
                <a:schemeClr val="dk2"/>
              </a:solidFill>
            </a:endParaRPr>
          </a:p>
          <a:p>
            <a:pPr indent="-298450" lvl="0" marL="457200" rtl="0" algn="just">
              <a:spcBef>
                <a:spcPts val="0"/>
              </a:spcBef>
              <a:spcAft>
                <a:spcPts val="0"/>
              </a:spcAft>
              <a:buClr>
                <a:schemeClr val="dk2"/>
              </a:buClr>
              <a:buSzPts val="1100"/>
              <a:buChar char="●"/>
            </a:pPr>
            <a:r>
              <a:rPr lang="en-GB" sz="1100">
                <a:solidFill>
                  <a:schemeClr val="dk2"/>
                </a:solidFill>
              </a:rPr>
              <a:t>Some feedback suggested a desire for training to be more accessible, possibly as a pre-recorded </a:t>
            </a:r>
            <a:r>
              <a:rPr lang="en-GB" sz="1100">
                <a:solidFill>
                  <a:schemeClr val="dk2"/>
                </a:solidFill>
              </a:rPr>
              <a:t>webinar available on our website rather than live sessions. </a:t>
            </a:r>
            <a:endParaRPr sz="1100">
              <a:solidFill>
                <a:schemeClr val="dk2"/>
              </a:solidFill>
            </a:endParaRPr>
          </a:p>
          <a:p>
            <a:pPr indent="0" lvl="0" marL="0" rtl="0" algn="l">
              <a:spcBef>
                <a:spcPts val="0"/>
              </a:spcBef>
              <a:spcAft>
                <a:spcPts val="0"/>
              </a:spcAft>
              <a:buNone/>
            </a:pPr>
            <a:r>
              <a:t/>
            </a:r>
            <a:endParaRPr sz="1000">
              <a:solidFill>
                <a:schemeClr val="dk2"/>
              </a:solidFill>
            </a:endParaRPr>
          </a:p>
        </p:txBody>
      </p:sp>
      <p:pic>
        <p:nvPicPr>
          <p:cNvPr id="146" name="Google Shape;146;p20" title="Chart"/>
          <p:cNvPicPr preferRelativeResize="0"/>
          <p:nvPr/>
        </p:nvPicPr>
        <p:blipFill>
          <a:blip r:embed="rId3">
            <a:alphaModFix/>
          </a:blip>
          <a:stretch>
            <a:fillRect/>
          </a:stretch>
        </p:blipFill>
        <p:spPr>
          <a:xfrm>
            <a:off x="6201050" y="1143500"/>
            <a:ext cx="2715350" cy="1682600"/>
          </a:xfrm>
          <a:prstGeom prst="rect">
            <a:avLst/>
          </a:prstGeom>
          <a:noFill/>
          <a:ln>
            <a:noFill/>
          </a:ln>
        </p:spPr>
      </p:pic>
      <p:pic>
        <p:nvPicPr>
          <p:cNvPr id="147" name="Google Shape;147;p20" title="Chart"/>
          <p:cNvPicPr preferRelativeResize="0"/>
          <p:nvPr/>
        </p:nvPicPr>
        <p:blipFill>
          <a:blip r:embed="rId4">
            <a:alphaModFix/>
          </a:blip>
          <a:stretch>
            <a:fillRect/>
          </a:stretch>
        </p:blipFill>
        <p:spPr>
          <a:xfrm>
            <a:off x="6253475" y="3173450"/>
            <a:ext cx="2715350" cy="1682590"/>
          </a:xfrm>
          <a:prstGeom prst="rect">
            <a:avLst/>
          </a:prstGeom>
          <a:noFill/>
          <a:ln>
            <a:noFill/>
          </a:ln>
        </p:spPr>
      </p:pic>
      <p:pic>
        <p:nvPicPr>
          <p:cNvPr id="148" name="Google Shape;148;p20" title="THERMAL.png"/>
          <p:cNvPicPr preferRelativeResize="0"/>
          <p:nvPr/>
        </p:nvPicPr>
        <p:blipFill rotWithShape="1">
          <a:blip r:embed="rId5">
            <a:alphaModFix/>
          </a:blip>
          <a:srcRect b="17333" l="0" r="0" t="24982"/>
          <a:stretch/>
        </p:blipFill>
        <p:spPr>
          <a:xfrm>
            <a:off x="7503025" y="163100"/>
            <a:ext cx="1521600" cy="87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nvSpPr>
        <p:spPr>
          <a:xfrm>
            <a:off x="332725" y="4078925"/>
            <a:ext cx="8524500" cy="96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300">
                <a:solidFill>
                  <a:schemeClr val="dk2"/>
                </a:solidFill>
              </a:rPr>
              <a:t>Finally, a special thanks: </a:t>
            </a:r>
            <a:endParaRPr b="1" sz="1300">
              <a:solidFill>
                <a:schemeClr val="dk2"/>
              </a:solidFill>
            </a:endParaRPr>
          </a:p>
          <a:p>
            <a:pPr indent="0" lvl="0" marL="0" rtl="0" algn="l">
              <a:lnSpc>
                <a:spcPct val="115000"/>
              </a:lnSpc>
              <a:spcBef>
                <a:spcPts val="1200"/>
              </a:spcBef>
              <a:spcAft>
                <a:spcPts val="1200"/>
              </a:spcAft>
              <a:buNone/>
            </a:pPr>
            <a:r>
              <a:rPr b="1" lang="en-GB" sz="1200">
                <a:solidFill>
                  <a:schemeClr val="dk2"/>
                </a:solidFill>
              </a:rPr>
              <a:t>It is only with the dedication of our truly fabulous volunteers, and the generous </a:t>
            </a:r>
            <a:r>
              <a:rPr b="1" lang="en-GB" sz="1200">
                <a:solidFill>
                  <a:schemeClr val="dk2"/>
                </a:solidFill>
              </a:rPr>
              <a:t>support from our funders &amp; sponsors that we are able to continue providing our thermal imaging service year on year. </a:t>
            </a:r>
            <a:r>
              <a:rPr b="1" lang="en-GB" sz="1200">
                <a:solidFill>
                  <a:schemeClr val="dk2"/>
                </a:solidFill>
              </a:rPr>
              <a:t>Thank you all!</a:t>
            </a:r>
            <a:endParaRPr sz="1500"/>
          </a:p>
        </p:txBody>
      </p:sp>
      <p:sp>
        <p:nvSpPr>
          <p:cNvPr id="154" name="Google Shape;154;p21"/>
          <p:cNvSpPr/>
          <p:nvPr/>
        </p:nvSpPr>
        <p:spPr>
          <a:xfrm>
            <a:off x="167350" y="185127"/>
            <a:ext cx="5450100" cy="750000"/>
          </a:xfrm>
          <a:prstGeom prst="rect">
            <a:avLst/>
          </a:prstGeom>
          <a:solidFill>
            <a:srgbClr val="57737F"/>
          </a:solidFill>
          <a:ln>
            <a:noFill/>
          </a:ln>
          <a:effectLst>
            <a:outerShdw blurRad="57150" rotWithShape="0" algn="bl" dir="5400000" dist="19050">
              <a:srgbClr val="57737F">
                <a:alpha val="6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1"/>
          <p:cNvSpPr txBox="1"/>
          <p:nvPr>
            <p:ph type="title"/>
          </p:nvPr>
        </p:nvSpPr>
        <p:spPr>
          <a:xfrm>
            <a:off x="235025" y="249175"/>
            <a:ext cx="4992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a:solidFill>
                  <a:schemeClr val="lt1"/>
                </a:solidFill>
              </a:rPr>
              <a:t>Conclusion</a:t>
            </a:r>
            <a:endParaRPr sz="3020">
              <a:solidFill>
                <a:schemeClr val="lt1"/>
              </a:solidFill>
            </a:endParaRPr>
          </a:p>
        </p:txBody>
      </p:sp>
      <p:sp>
        <p:nvSpPr>
          <p:cNvPr id="156" name="Google Shape;156;p21"/>
          <p:cNvSpPr txBox="1"/>
          <p:nvPr/>
        </p:nvSpPr>
        <p:spPr>
          <a:xfrm>
            <a:off x="235025" y="1040850"/>
            <a:ext cx="5382300" cy="281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100">
                <a:solidFill>
                  <a:schemeClr val="dk2"/>
                </a:solidFill>
              </a:rPr>
              <a:t>The 2024/25 thermal imaging season has seen a big increase in our capacity, with the addition of more thermal imaging cameras available to lend, new volunteer hosts, and trainers ensuring high quality content and equipment is available to residents across the region. </a:t>
            </a:r>
            <a:endParaRPr sz="1100">
              <a:solidFill>
                <a:schemeClr val="dk2"/>
              </a:solidFill>
            </a:endParaRPr>
          </a:p>
          <a:p>
            <a:pPr indent="0" lvl="0" marL="0" rtl="0" algn="just">
              <a:spcBef>
                <a:spcPts val="0"/>
              </a:spcBef>
              <a:spcAft>
                <a:spcPts val="0"/>
              </a:spcAft>
              <a:buNone/>
            </a:pPr>
            <a:r>
              <a:t/>
            </a:r>
            <a:endParaRPr sz="1100">
              <a:solidFill>
                <a:schemeClr val="dk2"/>
              </a:solidFill>
            </a:endParaRPr>
          </a:p>
          <a:p>
            <a:pPr indent="0" lvl="0" marL="0" rtl="0" algn="just">
              <a:spcBef>
                <a:spcPts val="0"/>
              </a:spcBef>
              <a:spcAft>
                <a:spcPts val="0"/>
              </a:spcAft>
              <a:buNone/>
            </a:pPr>
            <a:r>
              <a:rPr lang="en-GB" sz="1100">
                <a:solidFill>
                  <a:schemeClr val="dk2"/>
                </a:solidFill>
              </a:rPr>
              <a:t>With the inclusion of Huntingdonshire this season we have been able to undertake a study of community groups offering volunteer led thermal surveys to people within their parishes and towns. The responses that these groups received from homeowners demonstrates the incredibly positive impact schemes like these have, </a:t>
            </a:r>
            <a:r>
              <a:rPr lang="en-GB" sz="1100">
                <a:solidFill>
                  <a:schemeClr val="dk2"/>
                </a:solidFill>
              </a:rPr>
              <a:t>bringing people together, spending time talking and helping one another to better understand needs and the challenges people face in moving to lower carbon homes.</a:t>
            </a:r>
            <a:endParaRPr sz="1100">
              <a:solidFill>
                <a:schemeClr val="dk2"/>
              </a:solidFill>
            </a:endParaRPr>
          </a:p>
          <a:p>
            <a:pPr indent="0" lvl="0" marL="0" rtl="0" algn="just">
              <a:spcBef>
                <a:spcPts val="0"/>
              </a:spcBef>
              <a:spcAft>
                <a:spcPts val="0"/>
              </a:spcAft>
              <a:buNone/>
            </a:pPr>
            <a:r>
              <a:rPr lang="en-GB" sz="1100">
                <a:solidFill>
                  <a:schemeClr val="dk2"/>
                </a:solidFill>
              </a:rPr>
              <a:t> </a:t>
            </a:r>
            <a:endParaRPr sz="1100">
              <a:solidFill>
                <a:schemeClr val="dk2"/>
              </a:solidFill>
            </a:endParaRPr>
          </a:p>
          <a:p>
            <a:pPr indent="0" lvl="0" marL="0" rtl="0" algn="just">
              <a:spcBef>
                <a:spcPts val="0"/>
              </a:spcBef>
              <a:spcAft>
                <a:spcPts val="0"/>
              </a:spcAft>
              <a:buNone/>
            </a:pPr>
            <a:r>
              <a:rPr lang="en-GB" sz="1100">
                <a:solidFill>
                  <a:schemeClr val="dk2"/>
                </a:solidFill>
              </a:rPr>
              <a:t>Those who participate in this our </a:t>
            </a:r>
            <a:r>
              <a:rPr lang="en-GB" sz="1100">
                <a:solidFill>
                  <a:schemeClr val="dk2"/>
                </a:solidFill>
              </a:rPr>
              <a:t>thermal imaging scheme regularly report</a:t>
            </a:r>
            <a:r>
              <a:rPr lang="en-GB" sz="1100">
                <a:solidFill>
                  <a:schemeClr val="dk2"/>
                </a:solidFill>
              </a:rPr>
              <a:t> increased </a:t>
            </a:r>
            <a:r>
              <a:rPr lang="en-GB" sz="1100">
                <a:solidFill>
                  <a:schemeClr val="dk2"/>
                </a:solidFill>
              </a:rPr>
              <a:t>knowledge</a:t>
            </a:r>
            <a:r>
              <a:rPr lang="en-GB" sz="1100">
                <a:solidFill>
                  <a:schemeClr val="dk2"/>
                </a:solidFill>
              </a:rPr>
              <a:t> and confidence in </a:t>
            </a:r>
            <a:r>
              <a:rPr lang="en-GB" sz="1100">
                <a:solidFill>
                  <a:schemeClr val="dk2"/>
                </a:solidFill>
              </a:rPr>
              <a:t>understanding</a:t>
            </a:r>
            <a:r>
              <a:rPr lang="en-GB" sz="1100">
                <a:solidFill>
                  <a:schemeClr val="dk2"/>
                </a:solidFill>
              </a:rPr>
              <a:t> and improving their own home energy efficiency, resulting in warmer, more comfortable homes. </a:t>
            </a:r>
            <a:endParaRPr sz="1100">
              <a:solidFill>
                <a:schemeClr val="dk2"/>
              </a:solidFill>
            </a:endParaRPr>
          </a:p>
        </p:txBody>
      </p:sp>
      <p:pic>
        <p:nvPicPr>
          <p:cNvPr id="157" name="Google Shape;157;p21" title="THERMAL.png"/>
          <p:cNvPicPr preferRelativeResize="0"/>
          <p:nvPr/>
        </p:nvPicPr>
        <p:blipFill rotWithShape="1">
          <a:blip r:embed="rId3">
            <a:alphaModFix/>
          </a:blip>
          <a:srcRect b="17333" l="0" r="0" t="24982"/>
          <a:stretch/>
        </p:blipFill>
        <p:spPr>
          <a:xfrm>
            <a:off x="7503025" y="163100"/>
            <a:ext cx="1521600" cy="877750"/>
          </a:xfrm>
          <a:prstGeom prst="rect">
            <a:avLst/>
          </a:prstGeom>
          <a:noFill/>
          <a:ln>
            <a:noFill/>
          </a:ln>
        </p:spPr>
      </p:pic>
      <p:pic>
        <p:nvPicPr>
          <p:cNvPr id="158" name="Google Shape;158;p21" title="hands.jpg"/>
          <p:cNvPicPr preferRelativeResize="0"/>
          <p:nvPr/>
        </p:nvPicPr>
        <p:blipFill rotWithShape="1">
          <a:blip r:embed="rId4">
            <a:alphaModFix/>
          </a:blip>
          <a:srcRect b="7885" l="20992" r="0" t="0"/>
          <a:stretch/>
        </p:blipFill>
        <p:spPr>
          <a:xfrm>
            <a:off x="5687098" y="1119575"/>
            <a:ext cx="3224002" cy="281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