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88150" cy="10018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BmYVGIU4leNjzjKeoGtURQOEg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ventbrite.co.uk/e/greening-your-home-with-a-top-climate-scientist-tickets-703409385407" TargetMode="External"/><Relationship Id="rId3" Type="http://schemas.openxmlformats.org/officeDocument/2006/relationships/hyperlink" Target="https://cambridgecarbonfootprint.org/events/low-carbon-heating/" TargetMode="External"/><Relationship Id="rId4" Type="http://schemas.openxmlformats.org/officeDocument/2006/relationships/hyperlink" Target="https://cambridgecarbonfootprint.org/events/human-library-on-home-energy-2/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305d5b5e7_0_70:notes"/>
          <p:cNvSpPr/>
          <p:nvPr>
            <p:ph idx="2" type="sldImg"/>
          </p:nvPr>
        </p:nvSpPr>
        <p:spPr>
          <a:xfrm>
            <a:off x="382675" y="751403"/>
            <a:ext cx="6122700" cy="375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0305d5b5e7_0_70:notes"/>
          <p:cNvSpPr txBox="1"/>
          <p:nvPr>
            <p:ph idx="1" type="body"/>
          </p:nvPr>
        </p:nvSpPr>
        <p:spPr>
          <a:xfrm>
            <a:off x="688815" y="4758883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00" lIns="94600" spcFirstLastPara="1" rIns="94600" wrap="square" tIns="94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305d5b5e7_0_200:notes"/>
          <p:cNvSpPr/>
          <p:nvPr>
            <p:ph idx="2" type="sldImg"/>
          </p:nvPr>
        </p:nvSpPr>
        <p:spPr>
          <a:xfrm>
            <a:off x="382675" y="751403"/>
            <a:ext cx="6122700" cy="375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0305d5b5e7_0_200:notes"/>
          <p:cNvSpPr txBox="1"/>
          <p:nvPr>
            <p:ph idx="1" type="body"/>
          </p:nvPr>
        </p:nvSpPr>
        <p:spPr>
          <a:xfrm>
            <a:off x="688815" y="4758883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00" lIns="94600" spcFirstLastPara="1" rIns="94600" wrap="square" tIns="94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CCF and Open Eco Homes will be at the Greening your Home talk at Cambridge Central Library on Sat 7th Oct in the afternoon….</a:t>
            </a:r>
            <a:r>
              <a:rPr lang="en-GB" u="sng">
                <a:solidFill>
                  <a:schemeClr val="hlink"/>
                </a:solidFill>
                <a:hlinkClick r:id="rId2"/>
              </a:rPr>
              <a:t>Greening your home - with a top climate scientist Tickets, Sat 7 Oct 2023 at 14:00 | Eventbrite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Low Carbon Heating Options talk on Monday 9th Oct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Low Carbon Heating - Cambridge Carbon Footprint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An book to speak with an expert about your own home energy questions and needs at our Home Energy Human Library Event at the Grand Arcade on Sat 21st Oct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Human Library on Home Energy - Cambridge Carbon Footprint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305d5b5e7_0_264:notes"/>
          <p:cNvSpPr/>
          <p:nvPr>
            <p:ph idx="2" type="sldImg"/>
          </p:nvPr>
        </p:nvSpPr>
        <p:spPr>
          <a:xfrm>
            <a:off x="382675" y="751403"/>
            <a:ext cx="6122700" cy="375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30305d5b5e7_0_264:notes"/>
          <p:cNvSpPr txBox="1"/>
          <p:nvPr>
            <p:ph idx="1" type="body"/>
          </p:nvPr>
        </p:nvSpPr>
        <p:spPr>
          <a:xfrm>
            <a:off x="688815" y="4758883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00" lIns="94600" spcFirstLastPara="1" rIns="94600" wrap="square" tIns="94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 txBox="1"/>
          <p:nvPr>
            <p:ph idx="12" type="sldNum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305d5b5e7_0_3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6" name="Google Shape;86;g30305d5b5e7_0_32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7" name="Google Shape;87;g30305d5b5e7_0_32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305d5b5e7_0_2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4" name="Google Shape;94;g30305d5b5e7_0_2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5" name="Google Shape;95;g30305d5b5e7_0_21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305d5b5e7_0_2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8" name="Google Shape;98;g30305d5b5e7_0_2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9" name="Google Shape;99;g30305d5b5e7_0_218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30305d5b5e7_0_218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30305d5b5e7_0_21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305d5b5e7_0_22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305d5b5e7_0_22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06" name="Google Shape;106;g30305d5b5e7_0_22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7" name="Google Shape;107;g30305d5b5e7_0_226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305d5b5e7_0_2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0" name="Google Shape;110;g30305d5b5e7_0_23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305d5b5e7_0_2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3" name="Google Shape;113;g30305d5b5e7_0_23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g30305d5b5e7_0_23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5" name="Google Shape;115;g30305d5b5e7_0_23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305d5b5e7_0_23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8" name="Google Shape;118;g30305d5b5e7_0_23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9" name="Google Shape;119;g30305d5b5e7_0_23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305d5b5e7_0_24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22" name="Google Shape;122;g30305d5b5e7_0_24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305d5b5e7_0_24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0305d5b5e7_0_24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6" name="Google Shape;126;g30305d5b5e7_0_24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7" name="Google Shape;127;g30305d5b5e7_0_24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8" name="Google Shape;128;g30305d5b5e7_0_24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305d5b5e7_0_25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31" name="Google Shape;131;g30305d5b5e7_0_25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305d5b5e7_0_25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g30305d5b5e7_0_25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5" name="Google Shape;135;g30305d5b5e7_0_25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305d5b5e7_0_2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30305d5b5e7_0_2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30305d5b5e7_0_21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17.jpg"/><Relationship Id="rId5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25.jp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Relationship Id="rId5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3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Relationship Id="rId4" Type="http://schemas.openxmlformats.org/officeDocument/2006/relationships/image" Target="../media/image33.jpg"/><Relationship Id="rId5" Type="http://schemas.openxmlformats.org/officeDocument/2006/relationships/image" Target="../media/image39.jpg"/><Relationship Id="rId6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cambridgecarbonfootprint.org/getting-started-retrofitting/" TargetMode="External"/><Relationship Id="rId4" Type="http://schemas.openxmlformats.org/officeDocument/2006/relationships/hyperlink" Target="https://cambridgecarbonfootprint.org/what-you-can-do/open-eco-homes-events/" TargetMode="External"/><Relationship Id="rId9" Type="http://schemas.openxmlformats.org/officeDocument/2006/relationships/image" Target="../media/image20.jpg"/><Relationship Id="rId5" Type="http://schemas.openxmlformats.org/officeDocument/2006/relationships/hyperlink" Target="https://cambridgecarbonfootprint.org/open-eco-homes-case-studies/" TargetMode="External"/><Relationship Id="rId6" Type="http://schemas.openxmlformats.org/officeDocument/2006/relationships/hyperlink" Target="https://cambridgecarbonfootprint.org/what-we-do/thermal-imaging/" TargetMode="External"/><Relationship Id="rId7" Type="http://schemas.openxmlformats.org/officeDocument/2006/relationships/hyperlink" Target="https://www.transitioncambridge.org/energy-advice2/index.php" TargetMode="External"/><Relationship Id="rId8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ature.com/articles/s41558-024-01925-3#auth-Peter-Andre-Aff1" TargetMode="External"/><Relationship Id="rId4" Type="http://schemas.openxmlformats.org/officeDocument/2006/relationships/hyperlink" Target="https://www.nature.com/nclimat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305d5b5e7_0_70"/>
          <p:cNvSpPr txBox="1"/>
          <p:nvPr/>
        </p:nvSpPr>
        <p:spPr>
          <a:xfrm>
            <a:off x="507964" y="823957"/>
            <a:ext cx="3741300" cy="2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en-GB" sz="3700">
                <a:solidFill>
                  <a:schemeClr val="accent4"/>
                </a:solidFill>
              </a:rPr>
              <a:t>Climate Change Gardening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0305d5b5e7_0_70"/>
          <p:cNvSpPr txBox="1"/>
          <p:nvPr/>
        </p:nvSpPr>
        <p:spPr>
          <a:xfrm>
            <a:off x="335926" y="3176200"/>
            <a:ext cx="40854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3200"/>
              </a:spcBef>
              <a:spcAft>
                <a:spcPts val="160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GB" sz="2500">
                <a:solidFill>
                  <a:srgbClr val="57737F"/>
                </a:solidFill>
              </a:rPr>
              <a:t>21 Sept 2024</a:t>
            </a:r>
            <a:endParaRPr b="0" i="0" sz="1900" u="none" cap="none" strike="noStrike">
              <a:solidFill>
                <a:srgbClr val="5773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0305d5b5e7_0_70"/>
          <p:cNvSpPr txBox="1"/>
          <p:nvPr/>
        </p:nvSpPr>
        <p:spPr>
          <a:xfrm>
            <a:off x="7893967" y="2311600"/>
            <a:ext cx="30975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Add image here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43" name="Google Shape;143;g30305d5b5e7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19629"/>
            <a:ext cx="12192000" cy="2438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g30305d5b5e7_0_70"/>
          <p:cNvGrpSpPr/>
          <p:nvPr/>
        </p:nvGrpSpPr>
        <p:grpSpPr>
          <a:xfrm>
            <a:off x="5185842" y="524930"/>
            <a:ext cx="6790727" cy="2747311"/>
            <a:chOff x="6417578" y="161271"/>
            <a:chExt cx="2574000" cy="1080300"/>
          </a:xfrm>
        </p:grpSpPr>
        <p:sp>
          <p:nvSpPr>
            <p:cNvPr id="145" name="Google Shape;145;g30305d5b5e7_0_70"/>
            <p:cNvSpPr/>
            <p:nvPr/>
          </p:nvSpPr>
          <p:spPr>
            <a:xfrm>
              <a:off x="6417578" y="161271"/>
              <a:ext cx="2574000" cy="108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" name="Google Shape;146;g30305d5b5e7_0_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50353" y="391388"/>
              <a:ext cx="1392025" cy="67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g30305d5b5e7_0_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92712" y="372448"/>
              <a:ext cx="817077" cy="674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/>
        </p:nvSpPr>
        <p:spPr>
          <a:xfrm>
            <a:off x="2019691" y="326170"/>
            <a:ext cx="84764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Soften the impacts</a:t>
            </a:r>
            <a:endParaRPr/>
          </a:p>
        </p:txBody>
      </p:sp>
      <p:pic>
        <p:nvPicPr>
          <p:cNvPr descr="Yellow flowers next to a swamp&#10;&#10;Description automatically generated"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134" y="1332942"/>
            <a:ext cx="3622273" cy="5177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bee on a blue surface&#10;&#10;Description automatically generated" id="231" name="Google Shape;2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4963084" y="4320155"/>
            <a:ext cx="2926423" cy="2409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9"/>
          <p:cNvGrpSpPr/>
          <p:nvPr/>
        </p:nvGrpSpPr>
        <p:grpSpPr>
          <a:xfrm>
            <a:off x="4794723" y="1332942"/>
            <a:ext cx="6707044" cy="3156157"/>
            <a:chOff x="4794723" y="1332942"/>
            <a:chExt cx="6707044" cy="3156157"/>
          </a:xfrm>
        </p:grpSpPr>
        <p:pic>
          <p:nvPicPr>
            <p:cNvPr descr="A frog in the grass&#10;&#10;Description automatically generated" id="233" name="Google Shape;23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94723" y="1332942"/>
              <a:ext cx="3263147" cy="2782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400000">
              <a:off x="8645398" y="1632730"/>
              <a:ext cx="3156157" cy="25565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9"/>
          <p:cNvSpPr txBox="1"/>
          <p:nvPr/>
        </p:nvSpPr>
        <p:spPr>
          <a:xfrm>
            <a:off x="8101436" y="4625547"/>
            <a:ext cx="380542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 ponds, even small ones, support aquatic </a:t>
            </a:r>
            <a:r>
              <a:rPr i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terrestrial wildlife.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838200" y="215661"/>
            <a:ext cx="10515600" cy="782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Soften the impacts</a:t>
            </a:r>
            <a:endParaRPr/>
          </a:p>
        </p:txBody>
      </p:sp>
      <p:pic>
        <p:nvPicPr>
          <p:cNvPr descr="Problems with the UK Housing Market | Sold.co.uk"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36" y="1024235"/>
            <a:ext cx="7536611" cy="565245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 rot="-6829407">
            <a:off x="4032478" y="4349479"/>
            <a:ext cx="523896" cy="32760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 rot="484978">
            <a:off x="2174241" y="3899776"/>
            <a:ext cx="733245" cy="45061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 rot="1303244">
            <a:off x="4139540" y="1900517"/>
            <a:ext cx="369605" cy="270531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 rot="2929433">
            <a:off x="6491771" y="1767448"/>
            <a:ext cx="451262" cy="209544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 rot="3015627">
            <a:off x="5210903" y="1990403"/>
            <a:ext cx="502109" cy="20690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 rot="-10467289">
            <a:off x="2301696" y="2006979"/>
            <a:ext cx="460968" cy="17375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 rot="-10467289">
            <a:off x="2980724" y="1299636"/>
            <a:ext cx="532030" cy="16686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 rot="3997698">
            <a:off x="4511325" y="4287976"/>
            <a:ext cx="733245" cy="45061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8123707" y="1383066"/>
            <a:ext cx="393859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oases of garden habitat, linked up to form ‘green corridors’.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wildlife, gardens are a 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space. </a:t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 flipH="1" rot="-4073243">
            <a:off x="1653438" y="6009830"/>
            <a:ext cx="625481" cy="58238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>
            <a:off x="2799640" y="239258"/>
            <a:ext cx="65927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our CO</a:t>
            </a:r>
            <a:r>
              <a:rPr b="1" baseline="-25000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 flipH="1">
            <a:off x="47625" y="2428875"/>
            <a:ext cx="2332915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from petrol to electric tools, or use manual tools where possible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5384250" y="1336269"/>
            <a:ext cx="659272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paving: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responsible for c.8% of global CO</a:t>
            </a:r>
            <a:r>
              <a:rPr baseline="-25000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Absorbs and re-radiates heat – hot nights in the city.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Sheds water – flash flooding.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Lost opportunity for CO</a:t>
            </a:r>
            <a:r>
              <a:rPr baseline="-25000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Minimise new paving, use recycled or permeable materials, or just de-pave. </a:t>
            </a:r>
            <a:endParaRPr/>
          </a:p>
        </p:txBody>
      </p:sp>
      <p:pic>
        <p:nvPicPr>
          <p:cNvPr descr="A brick patio with a bench and a table&#10;&#10;Description automatically generated"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35147" y="1372794"/>
            <a:ext cx="4401203" cy="477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/>
        </p:nvSpPr>
        <p:spPr>
          <a:xfrm>
            <a:off x="2969971" y="165307"/>
            <a:ext cx="74021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our CO</a:t>
            </a:r>
            <a:r>
              <a:rPr b="1" baseline="-25000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</a:t>
            </a:r>
            <a:endParaRPr/>
          </a:p>
        </p:txBody>
      </p:sp>
      <p:sp>
        <p:nvSpPr>
          <p:cNvPr id="265" name="Google Shape;265;p12"/>
          <p:cNvSpPr txBox="1"/>
          <p:nvPr/>
        </p:nvSpPr>
        <p:spPr>
          <a:xfrm>
            <a:off x="885371" y="5357293"/>
            <a:ext cx="1057473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Home-grown produce has a smaller carbon footprint than commercial produce.</a:t>
            </a:r>
            <a:endParaRPr/>
          </a:p>
        </p:txBody>
      </p:sp>
      <p:pic>
        <p:nvPicPr>
          <p:cNvPr descr="A person holding a pile of green beans&#10;&#10;Description automatically generated" id="266" name="Google Shape;2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020676" y="1777634"/>
            <a:ext cx="3911248" cy="2933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lant with red and yellow tomatoes&#10;&#10;Description automatically generated" id="267" name="Google Shape;2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277" y="1311883"/>
            <a:ext cx="3265377" cy="3888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orange flowers&#10;&#10;Description automatically generated" id="268" name="Google Shape;2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8046682" y="1777634"/>
            <a:ext cx="3911248" cy="293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/>
        </p:nvSpPr>
        <p:spPr>
          <a:xfrm>
            <a:off x="2291474" y="225090"/>
            <a:ext cx="84010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our CO</a:t>
            </a:r>
            <a:r>
              <a:rPr b="1" baseline="-25000" lang="en-GB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GB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66692" y="5078022"/>
            <a:ext cx="506514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Whenever soil is dug or turned, carbon is oxidised into the air.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275" name="Google Shape;275;p13"/>
          <p:cNvGrpSpPr/>
          <p:nvPr/>
        </p:nvGrpSpPr>
        <p:grpSpPr>
          <a:xfrm>
            <a:off x="6096000" y="1144482"/>
            <a:ext cx="5065146" cy="5300174"/>
            <a:chOff x="6096000" y="1144482"/>
            <a:chExt cx="5065146" cy="5300174"/>
          </a:xfrm>
        </p:grpSpPr>
        <p:sp>
          <p:nvSpPr>
            <p:cNvPr id="276" name="Google Shape;276;p13"/>
            <p:cNvSpPr txBox="1"/>
            <p:nvPr/>
          </p:nvSpPr>
          <p:spPr>
            <a:xfrm>
              <a:off x="6096000" y="5367438"/>
              <a:ext cx="506514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‘No-dig’ keeps carbon in the soil.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lant growing in the ground&#10;&#10;Description automatically generated" id="277" name="Google Shape;27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6483934" y="1152560"/>
              <a:ext cx="3966002" cy="39498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8" name="Google Shape;2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463" y="1144482"/>
            <a:ext cx="3549552" cy="393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/>
        </p:nvSpPr>
        <p:spPr>
          <a:xfrm>
            <a:off x="4200884" y="176959"/>
            <a:ext cx="61721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carbon capture</a:t>
            </a:r>
            <a:endParaRPr/>
          </a:p>
        </p:txBody>
      </p:sp>
      <p:sp>
        <p:nvSpPr>
          <p:cNvPr id="284" name="Google Shape;284;p14"/>
          <p:cNvSpPr txBox="1"/>
          <p:nvPr/>
        </p:nvSpPr>
        <p:spPr>
          <a:xfrm>
            <a:off x="2927617" y="1091300"/>
            <a:ext cx="9108141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Undisturbed soil naturally contains carbon, from plant material.  10 billion tonnes of carbon in UK soils.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through intensive agriculture and urbanisation, 40 – 60% of this carbon has now been lost to the air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(Environment Agency).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the amount of carbon in degraded soils by 0.4%/yr, would compensate for much of global CO</a:t>
            </a:r>
            <a:r>
              <a:rPr baseline="-25000" lang="en-GB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emissions.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rt and grass with rocks&#10;&#10;Description automatically generated with medium confidence" id="285" name="Google Shape;2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374897" y="2362183"/>
            <a:ext cx="5812796" cy="25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/>
        </p:nvSpPr>
        <p:spPr>
          <a:xfrm>
            <a:off x="2729753" y="385930"/>
            <a:ext cx="67324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carbon capture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228160" y="5406050"/>
            <a:ext cx="44906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more perennials and trees.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rgeous Garden Border Design Ideas For Any Yard In The, 40% OFF" id="292" name="Google Shape;2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898" y="1338123"/>
            <a:ext cx="4827710" cy="3764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15"/>
          <p:cNvGrpSpPr/>
          <p:nvPr/>
        </p:nvGrpSpPr>
        <p:grpSpPr>
          <a:xfrm>
            <a:off x="6257843" y="1338123"/>
            <a:ext cx="5320029" cy="5268256"/>
            <a:chOff x="6257843" y="1338123"/>
            <a:chExt cx="5320029" cy="5268256"/>
          </a:xfrm>
        </p:grpSpPr>
        <p:pic>
          <p:nvPicPr>
            <p:cNvPr descr="A green hedge with orange and yellow flowers&#10;&#10;Description automatically generated" id="294" name="Google Shape;294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6326669" y="1338123"/>
              <a:ext cx="5019757" cy="3764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5"/>
            <p:cNvSpPr txBox="1"/>
            <p:nvPr/>
          </p:nvSpPr>
          <p:spPr>
            <a:xfrm>
              <a:off x="6257843" y="5406050"/>
              <a:ext cx="532002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Plant cover crops on bare soil.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rick wall with plants growing on it&#10;&#10;Description automatically generated" id="300" name="Google Shape;3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069256" y="1329363"/>
            <a:ext cx="4618705" cy="346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6"/>
          <p:cNvGrpSpPr/>
          <p:nvPr/>
        </p:nvGrpSpPr>
        <p:grpSpPr>
          <a:xfrm>
            <a:off x="6361471" y="1427224"/>
            <a:ext cx="4992329" cy="5165226"/>
            <a:chOff x="6200700" y="1190215"/>
            <a:chExt cx="6036081" cy="6091877"/>
          </a:xfrm>
        </p:grpSpPr>
        <p:pic>
          <p:nvPicPr>
            <p:cNvPr descr="See the source image" id="302" name="Google Shape;30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08441" y="1190215"/>
              <a:ext cx="4629580" cy="40228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16"/>
            <p:cNvSpPr txBox="1"/>
            <p:nvPr/>
          </p:nvSpPr>
          <p:spPr>
            <a:xfrm>
              <a:off x="6200700" y="5213037"/>
              <a:ext cx="6036081" cy="2069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Avoid peat. Use surface mulch and compost to return carbon to the soil.</a:t>
              </a:r>
              <a:endParaRPr/>
            </a:p>
          </p:txBody>
        </p:sp>
      </p:grpSp>
      <p:sp>
        <p:nvSpPr>
          <p:cNvPr id="304" name="Google Shape;304;p16"/>
          <p:cNvSpPr txBox="1"/>
          <p:nvPr>
            <p:ph type="title"/>
          </p:nvPr>
        </p:nvSpPr>
        <p:spPr>
          <a:xfrm>
            <a:off x="838200" y="409516"/>
            <a:ext cx="105156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>
                <a:latin typeface="Calibri"/>
                <a:ea typeface="Calibri"/>
                <a:cs typeface="Calibri"/>
                <a:sym typeface="Calibri"/>
              </a:rPr>
              <a:t>Increase </a:t>
            </a:r>
            <a:r>
              <a:rPr b="1" lang="en-GB" sz="4800"/>
              <a:t>c</a:t>
            </a:r>
            <a:r>
              <a:rPr b="1" lang="en-GB" sz="4800">
                <a:latin typeface="Calibri"/>
                <a:ea typeface="Calibri"/>
                <a:cs typeface="Calibri"/>
                <a:sym typeface="Calibri"/>
              </a:rPr>
              <a:t>arbon capture </a:t>
            </a:r>
            <a:endParaRPr/>
          </a:p>
        </p:txBody>
      </p:sp>
      <p:sp>
        <p:nvSpPr>
          <p:cNvPr id="305" name="Google Shape;305;p16"/>
          <p:cNvSpPr txBox="1"/>
          <p:nvPr/>
        </p:nvSpPr>
        <p:spPr>
          <a:xfrm>
            <a:off x="838200" y="5096480"/>
            <a:ext cx="50808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foliage to cover hard surfaces.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/>
          <p:nvPr>
            <p:ph type="title"/>
          </p:nvPr>
        </p:nvSpPr>
        <p:spPr>
          <a:xfrm>
            <a:off x="325016" y="275302"/>
            <a:ext cx="11541968" cy="13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My garden is quite small - will any of this make a difference?</a:t>
            </a:r>
            <a:endParaRPr/>
          </a:p>
        </p:txBody>
      </p:sp>
      <p:sp>
        <p:nvSpPr>
          <p:cNvPr id="311" name="Google Shape;311;p17"/>
          <p:cNvSpPr txBox="1"/>
          <p:nvPr/>
        </p:nvSpPr>
        <p:spPr>
          <a:xfrm>
            <a:off x="267595" y="4537035"/>
            <a:ext cx="115993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325016" y="1674674"/>
            <a:ext cx="116725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England, private gardens are the 3</a:t>
            </a:r>
            <a:r>
              <a:rPr baseline="30000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largest land-use category.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cover 2400 square miles, almost 2x the area of Cambridgeshire, and more than all nature reserves combined.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267595" y="3764622"/>
            <a:ext cx="11345874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25 million people enjoy gardening. Together, modest changes in gardening practice, can have a large impact on carbon emissions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Eg, a bunch of home-grown flowers can save up to 8kg of carbon, compared to a bunch of imported flowers.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/>
          <p:nvPr/>
        </p:nvSpPr>
        <p:spPr>
          <a:xfrm>
            <a:off x="308864" y="251932"/>
            <a:ext cx="113038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so many possibilities – where do I start?</a:t>
            </a:r>
            <a:endParaRPr/>
          </a:p>
        </p:txBody>
      </p:sp>
      <p:sp>
        <p:nvSpPr>
          <p:cNvPr id="319" name="Google Shape;319;p18"/>
          <p:cNvSpPr txBox="1"/>
          <p:nvPr/>
        </p:nvSpPr>
        <p:spPr>
          <a:xfrm>
            <a:off x="308864" y="5233093"/>
            <a:ext cx="11627497" cy="132343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Together, we can have a positive impact on climate change!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148286" y="1764299"/>
            <a:ext cx="7007289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don’t have to do everything all at once.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a project that is achievable, suits your garden, and your budget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321" name="Google Shape;321;p18"/>
          <p:cNvPicPr preferRelativeResize="0"/>
          <p:nvPr/>
        </p:nvPicPr>
        <p:blipFill rotWithShape="1">
          <a:blip r:embed="rId3">
            <a:alphaModFix/>
          </a:blip>
          <a:srcRect b="27227" l="4139" r="2957" t="9682"/>
          <a:stretch/>
        </p:blipFill>
        <p:spPr>
          <a:xfrm rot="10800000">
            <a:off x="7365152" y="1864859"/>
            <a:ext cx="4247535" cy="289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racked ground with green moss&#10;&#10;Description automatically generated" id="152" name="Google Shape;15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61015" y="1683963"/>
            <a:ext cx="4158469" cy="410344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 txBox="1"/>
          <p:nvPr/>
        </p:nvSpPr>
        <p:spPr>
          <a:xfrm>
            <a:off x="1562498" y="5768695"/>
            <a:ext cx="9351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change, gardening, and us</a:t>
            </a:r>
            <a:endParaRPr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940879" y="1645827"/>
            <a:ext cx="4082354" cy="4158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text on a white background&#10;&#10;Description automatically generated" id="155" name="Google Shape;15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3895" y="258308"/>
            <a:ext cx="7904146" cy="10471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in chairs in a room&#10;&#10;Description automatically generated" id="326" name="Google Shape;3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06" y="190985"/>
            <a:ext cx="3940745" cy="2954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field&#10;&#10;Description automatically generated" id="327" name="Google Shape;3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002443" y="103516"/>
            <a:ext cx="3939396" cy="295454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4684107" y="3576484"/>
            <a:ext cx="7257732" cy="2893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now a charity, encouraging gardeners to adopt climate change mitigation measures.                             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(Charity Registration Number: 1208653)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www.climatechangegardening.org</a:t>
            </a:r>
            <a:endParaRPr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a tree and text&#10;&#10;Description automatically generated" id="329" name="Google Shape;329;p19"/>
          <p:cNvPicPr preferRelativeResize="0"/>
          <p:nvPr/>
        </p:nvPicPr>
        <p:blipFill rotWithShape="1">
          <a:blip r:embed="rId5">
            <a:alphaModFix/>
          </a:blip>
          <a:srcRect b="13646" l="6093" r="9884" t="12363"/>
          <a:stretch/>
        </p:blipFill>
        <p:spPr>
          <a:xfrm>
            <a:off x="4044351" y="388416"/>
            <a:ext cx="3706763" cy="165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on a table outside&#10;&#10;Description automatically generated" id="330" name="Google Shape;3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103606" y="3429000"/>
            <a:ext cx="4311078" cy="306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305d5b5e7_0_200"/>
          <p:cNvSpPr txBox="1"/>
          <p:nvPr>
            <p:ph type="title"/>
          </p:nvPr>
        </p:nvSpPr>
        <p:spPr>
          <a:xfrm>
            <a:off x="334200" y="32483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GB" sz="5100">
                <a:solidFill>
                  <a:srgbClr val="F38639"/>
                </a:solidFill>
              </a:rPr>
              <a:t>Your next steps</a:t>
            </a:r>
            <a:endParaRPr b="1" sz="5100">
              <a:solidFill>
                <a:srgbClr val="F38639"/>
              </a:solidFill>
            </a:endParaRPr>
          </a:p>
        </p:txBody>
      </p:sp>
      <p:sp>
        <p:nvSpPr>
          <p:cNvPr id="336" name="Google Shape;336;g30305d5b5e7_0_200"/>
          <p:cNvSpPr txBox="1"/>
          <p:nvPr>
            <p:ph idx="1" type="body"/>
          </p:nvPr>
        </p:nvSpPr>
        <p:spPr>
          <a:xfrm>
            <a:off x="415600" y="1280267"/>
            <a:ext cx="1155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57200" lvl="0" marL="609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2400"/>
              <a:buChar char="●"/>
            </a:pPr>
            <a:r>
              <a:rPr lang="en-GB">
                <a:solidFill>
                  <a:srgbClr val="57737F"/>
                </a:solidFill>
              </a:rPr>
              <a:t>Find out how you can </a:t>
            </a:r>
            <a:r>
              <a:rPr lang="en-GB" u="sng">
                <a:solidFill>
                  <a:srgbClr val="57737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 started with your retrofit</a:t>
            </a:r>
            <a:endParaRPr>
              <a:solidFill>
                <a:srgbClr val="57737F"/>
              </a:solidFill>
            </a:endParaRPr>
          </a:p>
          <a:p>
            <a:pPr indent="-457200" lvl="0" marL="609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2400"/>
              <a:buChar char="●"/>
            </a:pPr>
            <a:r>
              <a:rPr lang="en-GB" u="sng">
                <a:solidFill>
                  <a:srgbClr val="57737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 another tour or talk</a:t>
            </a:r>
            <a:endParaRPr>
              <a:solidFill>
                <a:srgbClr val="57737F"/>
              </a:solidFill>
            </a:endParaRPr>
          </a:p>
          <a:p>
            <a:pPr indent="-457200" lvl="0" marL="609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2400"/>
              <a:buChar char="●"/>
            </a:pPr>
            <a:r>
              <a:rPr lang="en-GB">
                <a:solidFill>
                  <a:srgbClr val="57737F"/>
                </a:solidFill>
              </a:rPr>
              <a:t>Research our past </a:t>
            </a:r>
            <a:r>
              <a:rPr lang="en-GB" u="sng">
                <a:solidFill>
                  <a:srgbClr val="57737F"/>
                </a:solidFill>
              </a:rPr>
              <a:t>c</a:t>
            </a:r>
            <a:r>
              <a:rPr lang="en-GB" u="sng">
                <a:solidFill>
                  <a:srgbClr val="57737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ase studies</a:t>
            </a:r>
            <a:endParaRPr u="sng">
              <a:solidFill>
                <a:srgbClr val="57737F"/>
              </a:solidFill>
            </a:endParaRPr>
          </a:p>
          <a:p>
            <a:pPr indent="-457200" lvl="0" marL="609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2400"/>
              <a:buChar char="●"/>
            </a:pPr>
            <a:r>
              <a:rPr lang="en-GB">
                <a:solidFill>
                  <a:srgbClr val="57737F"/>
                </a:solidFill>
              </a:rPr>
              <a:t>Book a training session and borrow a </a:t>
            </a:r>
            <a:r>
              <a:rPr lang="en-GB" u="sng">
                <a:solidFill>
                  <a:srgbClr val="57737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thermal imaging camera</a:t>
            </a:r>
            <a:r>
              <a:rPr lang="en-GB">
                <a:solidFill>
                  <a:srgbClr val="57737F"/>
                </a:solidFill>
              </a:rPr>
              <a:t> </a:t>
            </a:r>
            <a:endParaRPr u="sng">
              <a:solidFill>
                <a:srgbClr val="57737F"/>
              </a:solidFill>
            </a:endParaRPr>
          </a:p>
          <a:p>
            <a:pPr indent="-457200" lvl="0" marL="609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2400"/>
              <a:buChar char="●"/>
            </a:pPr>
            <a:r>
              <a:rPr lang="en-GB">
                <a:solidFill>
                  <a:srgbClr val="57737F"/>
                </a:solidFill>
              </a:rPr>
              <a:t>Use Transition Cambridge’s </a:t>
            </a:r>
            <a:r>
              <a:rPr lang="en-GB" u="sng">
                <a:solidFill>
                  <a:srgbClr val="57737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personalised home energy advice tool</a:t>
            </a:r>
            <a:endParaRPr>
              <a:solidFill>
                <a:srgbClr val="57737F"/>
              </a:solidFill>
            </a:endParaRPr>
          </a:p>
          <a:p>
            <a:pPr indent="-457200" lvl="0" marL="609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2400"/>
              <a:buChar char="●"/>
            </a:pPr>
            <a:r>
              <a:rPr lang="en-GB">
                <a:solidFill>
                  <a:srgbClr val="57737F"/>
                </a:solidFill>
              </a:rPr>
              <a:t>Please complete the event feedback at the end of this talk</a:t>
            </a:r>
            <a:endParaRPr>
              <a:solidFill>
                <a:srgbClr val="57737F"/>
              </a:solidFill>
            </a:endParaRPr>
          </a:p>
        </p:txBody>
      </p:sp>
      <p:grpSp>
        <p:nvGrpSpPr>
          <p:cNvPr id="337" name="Google Shape;337;g30305d5b5e7_0_200"/>
          <p:cNvGrpSpPr/>
          <p:nvPr/>
        </p:nvGrpSpPr>
        <p:grpSpPr>
          <a:xfrm>
            <a:off x="23" y="5187028"/>
            <a:ext cx="3837319" cy="1670900"/>
            <a:chOff x="6417578" y="161271"/>
            <a:chExt cx="2574000" cy="1080300"/>
          </a:xfrm>
        </p:grpSpPr>
        <p:sp>
          <p:nvSpPr>
            <p:cNvPr id="338" name="Google Shape;338;g30305d5b5e7_0_200"/>
            <p:cNvSpPr/>
            <p:nvPr/>
          </p:nvSpPr>
          <p:spPr>
            <a:xfrm>
              <a:off x="6417578" y="161271"/>
              <a:ext cx="2574000" cy="108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9" name="Google Shape;339;g30305d5b5e7_0_20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50353" y="391388"/>
              <a:ext cx="1392025" cy="67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g30305d5b5e7_0_20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92712" y="372448"/>
              <a:ext cx="817077" cy="6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1" name="Google Shape;341;g30305d5b5e7_0_2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37267" y="5187067"/>
            <a:ext cx="8354733" cy="1670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305d5b5e7_0_264"/>
          <p:cNvSpPr txBox="1"/>
          <p:nvPr/>
        </p:nvSpPr>
        <p:spPr>
          <a:xfrm>
            <a:off x="467400" y="48883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i="0" lang="en-GB" sz="5100" u="none" cap="none" strike="noStrike">
                <a:solidFill>
                  <a:srgbClr val="F38639"/>
                </a:solidFill>
                <a:latin typeface="Arial"/>
                <a:ea typeface="Arial"/>
                <a:cs typeface="Arial"/>
                <a:sym typeface="Arial"/>
              </a:rPr>
              <a:t>Can you help us?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0305d5b5e7_0_264"/>
          <p:cNvSpPr txBox="1"/>
          <p:nvPr/>
        </p:nvSpPr>
        <p:spPr>
          <a:xfrm>
            <a:off x="773300" y="1605167"/>
            <a:ext cx="11127600" cy="3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63550" lvl="0" marL="609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●"/>
            </a:pPr>
            <a:r>
              <a:rPr b="0" i="0" lang="en-GB" sz="2500" u="none" cap="none" strike="noStrike">
                <a:solidFill>
                  <a:srgbClr val="57737F"/>
                </a:solidFill>
                <a:latin typeface="Arial"/>
                <a:ea typeface="Arial"/>
                <a:cs typeface="Arial"/>
                <a:sym typeface="Arial"/>
              </a:rPr>
              <a:t>Make a donation to help us run more Open Eco Homes tours: </a:t>
            </a:r>
            <a:r>
              <a:rPr b="0" i="0" lang="en-GB" sz="2500" u="sng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cambridgecarbonfootprint.org/donate</a:t>
            </a:r>
            <a:r>
              <a:rPr b="0" i="0" lang="en-GB" sz="25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609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●"/>
            </a:pPr>
            <a:r>
              <a:rPr b="0" i="0" lang="en-GB" sz="2500" u="none" cap="none" strike="noStrike">
                <a:solidFill>
                  <a:srgbClr val="57737F"/>
                </a:solidFill>
                <a:latin typeface="Arial"/>
                <a:ea typeface="Arial"/>
                <a:cs typeface="Arial"/>
                <a:sym typeface="Arial"/>
              </a:rPr>
              <a:t>Share your experiences on social media: </a:t>
            </a:r>
            <a:r>
              <a:rPr b="0" i="0" lang="en-GB" sz="25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#OEH202</a:t>
            </a:r>
            <a:r>
              <a:rPr lang="en-GB" sz="2500">
                <a:solidFill>
                  <a:schemeClr val="accent4"/>
                </a:solidFill>
              </a:rPr>
              <a:t>4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32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GB" sz="2900" u="none" cap="none" strike="noStrike">
                <a:solidFill>
                  <a:srgbClr val="57737F"/>
                </a:solidFill>
                <a:latin typeface="Arial"/>
                <a:ea typeface="Arial"/>
                <a:cs typeface="Arial"/>
                <a:sym typeface="Arial"/>
              </a:rPr>
              <a:t>Thank you for your support!</a:t>
            </a:r>
            <a:endParaRPr b="0" i="0" sz="1900" u="none" cap="none" strike="noStrike">
              <a:solidFill>
                <a:srgbClr val="5773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g30305d5b5e7_0_264"/>
          <p:cNvGrpSpPr/>
          <p:nvPr/>
        </p:nvGrpSpPr>
        <p:grpSpPr>
          <a:xfrm>
            <a:off x="-10" y="5187095"/>
            <a:ext cx="3837319" cy="1670900"/>
            <a:chOff x="6417578" y="161271"/>
            <a:chExt cx="2574000" cy="1080300"/>
          </a:xfrm>
        </p:grpSpPr>
        <p:sp>
          <p:nvSpPr>
            <p:cNvPr id="349" name="Google Shape;349;g30305d5b5e7_0_264"/>
            <p:cNvSpPr/>
            <p:nvPr/>
          </p:nvSpPr>
          <p:spPr>
            <a:xfrm>
              <a:off x="6417578" y="161271"/>
              <a:ext cx="2574000" cy="108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0" name="Google Shape;350;g30305d5b5e7_0_2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50353" y="391388"/>
              <a:ext cx="1392025" cy="67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g30305d5b5e7_0_2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92712" y="372448"/>
              <a:ext cx="817077" cy="6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2" name="Google Shape;352;g30305d5b5e7_0_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7267" y="5187067"/>
            <a:ext cx="8354733" cy="1670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>
            <p:ph type="title"/>
          </p:nvPr>
        </p:nvSpPr>
        <p:spPr>
          <a:xfrm>
            <a:off x="838200" y="522441"/>
            <a:ext cx="10515600" cy="952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/>
              <a:t>Are we concerned about climate change?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270388" y="3664974"/>
            <a:ext cx="11577484" cy="29238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Overall, t</a:t>
            </a:r>
            <a:r>
              <a:rPr b="0" i="0" lang="en-GB" sz="3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here is a 26% gap between the actual proportion of people who are willing to participate in climate action (69%), and the average </a:t>
            </a:r>
            <a:r>
              <a:rPr b="0" i="1" lang="en-GB" sz="3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GB" sz="32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proportion (43%).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(Globally representative evidence on the actual and perceived support for climate action, </a:t>
            </a:r>
            <a:r>
              <a:rPr lang="en-GB" sz="2400" u="sng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Peter Andre</a:t>
            </a:r>
            <a:r>
              <a:rPr lang="en-GB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GB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GB" sz="2400" u="sng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Nature Climate Change</a:t>
            </a:r>
            <a:r>
              <a:rPr lang="en-GB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en-GB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270388" y="1939530"/>
            <a:ext cx="11577484" cy="107721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“74</a:t>
            </a:r>
            <a:r>
              <a:rPr b="0" i="0" lang="en-GB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% of adults in the UK are very or somewhat concerned about climate change” (ONS)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475129" y="308918"/>
            <a:ext cx="110653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how is climate change affecting our gardens?</a:t>
            </a:r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1352298" y="4157194"/>
            <a:ext cx="10446411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overall gradual increase in average temperatures, in all seasons – a potentially longer growing season.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Drier and hotter summers, and milder, wetter, winters.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also, more variability, eg late frosts, heavy rain, droughts. </a:t>
            </a:r>
            <a:endParaRPr/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232" y="1718678"/>
            <a:ext cx="6628146" cy="228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 txBox="1"/>
          <p:nvPr/>
        </p:nvSpPr>
        <p:spPr>
          <a:xfrm>
            <a:off x="380922" y="3059668"/>
            <a:ext cx="7016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6952892" y="1975449"/>
            <a:ext cx="50558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 pages.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7 addresses eastern England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196645" y="288965"/>
            <a:ext cx="117235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should gardeners respond to climate change?</a:t>
            </a:r>
            <a:endParaRPr b="1" i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271802" y="1982109"/>
            <a:ext cx="2706141" cy="120032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Accept and adapt</a:t>
            </a: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2590477" y="3429000"/>
            <a:ext cx="2706141" cy="120032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Soften the impacts?</a:t>
            </a:r>
            <a:r>
              <a:rPr b="1" lang="en-GB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9211348" y="5495440"/>
            <a:ext cx="2708850" cy="120032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Carbon capture?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5589988" y="4559051"/>
            <a:ext cx="3111126" cy="120032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Reduce our CO</a:t>
            </a:r>
            <a:r>
              <a:rPr b="1" baseline="-25000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emissions?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/>
        </p:nvSpPr>
        <p:spPr>
          <a:xfrm>
            <a:off x="3545709" y="237135"/>
            <a:ext cx="464232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 and adapt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167148" y="4205354"/>
            <a:ext cx="407161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Drought-tolerant planting: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Cambridge Botanic Garden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Chatto’s garden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RHS Hyde Hall</a:t>
            </a:r>
            <a:endParaRPr/>
          </a:p>
        </p:txBody>
      </p:sp>
      <p:pic>
        <p:nvPicPr>
          <p:cNvPr descr="A close-up of a garden&#10;&#10;Description automatically generated"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478" y="1288026"/>
            <a:ext cx="3771299" cy="2661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5"/>
          <p:cNvGrpSpPr/>
          <p:nvPr/>
        </p:nvGrpSpPr>
        <p:grpSpPr>
          <a:xfrm>
            <a:off x="4433522" y="1288028"/>
            <a:ext cx="3324955" cy="4517763"/>
            <a:chOff x="4433522" y="1288028"/>
            <a:chExt cx="3324955" cy="4517763"/>
          </a:xfrm>
        </p:grpSpPr>
        <p:pic>
          <p:nvPicPr>
            <p:cNvPr descr="A wooden structure in the dirt&#10;&#10;Description automatically generated with medium confidence" id="190" name="Google Shape;190;p5"/>
            <p:cNvPicPr preferRelativeResize="0"/>
            <p:nvPr/>
          </p:nvPicPr>
          <p:blipFill rotWithShape="1">
            <a:blip r:embed="rId4">
              <a:alphaModFix/>
            </a:blip>
            <a:srcRect b="0" l="0" r="0" t="-606"/>
            <a:stretch/>
          </p:blipFill>
          <p:spPr>
            <a:xfrm rot="5400000">
              <a:off x="4439263" y="1282287"/>
              <a:ext cx="3313473" cy="33249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5"/>
            <p:cNvSpPr txBox="1"/>
            <p:nvPr/>
          </p:nvSpPr>
          <p:spPr>
            <a:xfrm>
              <a:off x="4433522" y="4851684"/>
              <a:ext cx="3324955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Raised beds, to avoid water-logging. </a:t>
              </a:r>
              <a:endParaRPr/>
            </a:p>
          </p:txBody>
        </p:sp>
      </p:grpSp>
      <p:grpSp>
        <p:nvGrpSpPr>
          <p:cNvPr id="192" name="Google Shape;192;p5"/>
          <p:cNvGrpSpPr/>
          <p:nvPr/>
        </p:nvGrpSpPr>
        <p:grpSpPr>
          <a:xfrm>
            <a:off x="8188036" y="1288026"/>
            <a:ext cx="3739833" cy="5493146"/>
            <a:chOff x="8188036" y="1288026"/>
            <a:chExt cx="3739833" cy="5493146"/>
          </a:xfrm>
        </p:grpSpPr>
        <p:pic>
          <p:nvPicPr>
            <p:cNvPr descr="A large grey container with a black pipe&#10;&#10;Description automatically generated" id="193" name="Google Shape;19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96296" y="1288026"/>
              <a:ext cx="3731573" cy="3677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8188036" y="4965290"/>
              <a:ext cx="3731573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Collect and use as much rain-water as you can. Reduces abstraction and the demand on aquifers.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250166" y="312906"/>
            <a:ext cx="11507638" cy="54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Soften the impacts</a:t>
            </a:r>
            <a:endParaRPr/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0" y="2005781"/>
            <a:ext cx="6357112" cy="349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6931741" y="1251337"/>
            <a:ext cx="4911769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climate warms, cooling shade is increasingly important.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Tree-lined streets are noticeably cooler, especially in hot weather.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Shaded surfaces, such as paving and walls, stay cooler in hot weather.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title"/>
          </p:nvPr>
        </p:nvSpPr>
        <p:spPr>
          <a:xfrm>
            <a:off x="645014" y="549321"/>
            <a:ext cx="11160318" cy="87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b="1" lang="en-GB" sz="4900"/>
              <a:t>Soften the impacts</a:t>
            </a:r>
            <a:endParaRPr b="1"/>
          </a:p>
        </p:txBody>
      </p:sp>
      <p:grpSp>
        <p:nvGrpSpPr>
          <p:cNvPr id="207" name="Google Shape;207;p7"/>
          <p:cNvGrpSpPr/>
          <p:nvPr/>
        </p:nvGrpSpPr>
        <p:grpSpPr>
          <a:xfrm>
            <a:off x="7051935" y="1678145"/>
            <a:ext cx="4993590" cy="4774773"/>
            <a:chOff x="285837" y="1740276"/>
            <a:chExt cx="4993590" cy="4774773"/>
          </a:xfrm>
        </p:grpSpPr>
        <p:pic>
          <p:nvPicPr>
            <p:cNvPr descr="A bee on a flower&#10;&#10;Description automatically generated" id="208" name="Google Shape;20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837" y="1740276"/>
              <a:ext cx="3089996" cy="2402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flower&#10;&#10;Description automatically generated" id="209" name="Google Shape;20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0213" y="4268399"/>
              <a:ext cx="2856839" cy="2246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7"/>
            <p:cNvSpPr txBox="1"/>
            <p:nvPr/>
          </p:nvSpPr>
          <p:spPr>
            <a:xfrm>
              <a:off x="3451035" y="2865519"/>
              <a:ext cx="1828392" cy="2554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Nectar available, from spring to autumn.</a:t>
              </a: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275303" y="1764440"/>
            <a:ext cx="5075019" cy="4770730"/>
            <a:chOff x="7075802" y="1837093"/>
            <a:chExt cx="4830361" cy="4770730"/>
          </a:xfrm>
        </p:grpSpPr>
        <p:pic>
          <p:nvPicPr>
            <p:cNvPr id="212" name="Google Shape;21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89207" y="3937711"/>
              <a:ext cx="2716956" cy="26701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89207" y="1837093"/>
              <a:ext cx="2716956" cy="1848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7"/>
            <p:cNvSpPr txBox="1"/>
            <p:nvPr/>
          </p:nvSpPr>
          <p:spPr>
            <a:xfrm>
              <a:off x="7075802" y="2034041"/>
              <a:ext cx="1909422" cy="4031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Choose flowers where the nectar and pollen are accessible to insects.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/>
        </p:nvSpPr>
        <p:spPr>
          <a:xfrm>
            <a:off x="3315315" y="1577198"/>
            <a:ext cx="342685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Leaving your lawn to grow long over the summer, will improve biodiversity, and capture more carbon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1889185" y="300616"/>
            <a:ext cx="88161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Soften the impacts</a:t>
            </a:r>
            <a:endParaRPr/>
          </a:p>
        </p:txBody>
      </p:sp>
      <p:pic>
        <p:nvPicPr>
          <p:cNvPr descr="A bee on a flower&#10;&#10;Description automatically generated" id="221" name="Google Shape;2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25" y="1371305"/>
            <a:ext cx="3118498" cy="2494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insect standing on the grass&#10;&#10;Description automatically generated" id="222" name="Google Shape;2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684" y="4326192"/>
            <a:ext cx="3057903" cy="200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823875" y="2663404"/>
            <a:ext cx="4439885" cy="2436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th through a field of grass&#10;&#10;Description automatically generated" id="224" name="Google Shape;22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90723" y="1677072"/>
            <a:ext cx="2229316" cy="440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Clive Boase</dc:creator>
</cp:coreProperties>
</file>